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290C0A-CC9E-406E-859E-A0DE4FA26A9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290C0A-CC9E-406E-859E-A0DE4FA26A9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290C0A-CC9E-406E-859E-A0DE4FA26A9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290C0A-CC9E-406E-859E-A0DE4FA26A9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290C0A-CC9E-406E-859E-A0DE4FA26A9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290C0A-CC9E-406E-859E-A0DE4FA26A9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290C0A-CC9E-406E-859E-A0DE4FA26A90}" type="datetimeFigureOut">
              <a:rPr lang="en-US" smtClean="0"/>
              <a:t>3/28/2023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290C0A-CC9E-406E-859E-A0DE4FA26A90}" type="datetimeFigureOut">
              <a:rPr lang="en-US" smtClean="0"/>
              <a:t>3/28/2023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290C0A-CC9E-406E-859E-A0DE4FA26A90}" type="datetimeFigureOut">
              <a:rPr lang="en-US" smtClean="0"/>
              <a:t>3/28/2023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290C0A-CC9E-406E-859E-A0DE4FA26A9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290C0A-CC9E-406E-859E-A0DE4FA26A9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757FF-7490-417C-AD32-00A083736A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290C0A-CC9E-406E-859E-A0DE4FA26A90}" type="datetimeFigureOut">
              <a:rPr lang="en-US" smtClean="0"/>
              <a:t>3/28/2023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757FF-7490-417C-AD32-00A083736A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3067050"/>
          </a:xfrm>
        </p:spPr>
        <p:txBody>
          <a:bodyPr>
            <a:normAutofit/>
          </a:bodyPr>
          <a:lstStyle/>
          <a:p>
            <a:r>
              <a:rPr lang="en-US" b="1" dirty="0" smtClean="0"/>
              <a:t>Title: Addiction Severity Index: Its Treatment Planning and Report Writing</a:t>
            </a:r>
            <a:endParaRPr lang="en-US" b="1" dirty="0"/>
          </a:p>
        </p:txBody>
      </p:sp>
      <p:sp>
        <p:nvSpPr>
          <p:cNvPr id="3" name="Subtitle 2"/>
          <p:cNvSpPr>
            <a:spLocks noGrp="1"/>
          </p:cNvSpPr>
          <p:nvPr>
            <p:ph type="subTitle" idx="1"/>
          </p:nvPr>
        </p:nvSpPr>
        <p:spPr>
          <a:xfrm>
            <a:off x="1371600" y="3886200"/>
            <a:ext cx="6400800" cy="2362200"/>
          </a:xfrm>
        </p:spPr>
        <p:txBody>
          <a:bodyPr>
            <a:normAutofit fontScale="85000" lnSpcReduction="10000"/>
          </a:bodyPr>
          <a:lstStyle/>
          <a:p>
            <a:r>
              <a:rPr lang="en-US" dirty="0" smtClean="0"/>
              <a:t>By </a:t>
            </a:r>
          </a:p>
          <a:p>
            <a:r>
              <a:rPr lang="en-US" b="1" dirty="0" smtClean="0"/>
              <a:t>Prof. </a:t>
            </a:r>
            <a:r>
              <a:rPr lang="en-US" b="1" dirty="0" err="1" smtClean="0"/>
              <a:t>Obiageli</a:t>
            </a:r>
            <a:r>
              <a:rPr lang="en-US" b="1" dirty="0" smtClean="0"/>
              <a:t> </a:t>
            </a:r>
            <a:r>
              <a:rPr lang="en-US" b="1" dirty="0" err="1" smtClean="0"/>
              <a:t>Omeje</a:t>
            </a:r>
            <a:r>
              <a:rPr lang="en-US" b="1" dirty="0" smtClean="0"/>
              <a:t>, Ph.D</a:t>
            </a:r>
          </a:p>
          <a:p>
            <a:r>
              <a:rPr lang="en-US" dirty="0" smtClean="0"/>
              <a:t>Department of Psychology,</a:t>
            </a:r>
          </a:p>
          <a:p>
            <a:r>
              <a:rPr lang="en-US" dirty="0" smtClean="0"/>
              <a:t> Enugu State University of Science &amp; Technology, </a:t>
            </a:r>
            <a:r>
              <a:rPr lang="en-US" dirty="0" err="1" smtClean="0"/>
              <a:t>Agbani</a:t>
            </a:r>
            <a:r>
              <a:rPr lang="en-US" dirty="0" smtClean="0"/>
              <a:t>, Enugu State, Nigeria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r>
              <a:rPr lang="en-US" b="1" dirty="0" smtClean="0"/>
              <a:t>Family/Social domain</a:t>
            </a:r>
            <a:br>
              <a:rPr lang="en-US" b="1" dirty="0" smtClean="0"/>
            </a:br>
            <a:r>
              <a:rPr lang="en-US" b="1" dirty="0"/>
              <a:t/>
            </a:r>
            <a:br>
              <a:rPr lang="en-US" b="1" dirty="0"/>
            </a:br>
            <a:r>
              <a:rPr lang="en-US" sz="3200" dirty="0" err="1" smtClean="0"/>
              <a:t>i</a:t>
            </a:r>
            <a:r>
              <a:rPr lang="en-US" sz="3200" dirty="0" smtClean="0"/>
              <a:t>. Marital status and living condition for the past 3 years.</a:t>
            </a:r>
            <a:br>
              <a:rPr lang="en-US" sz="3200" dirty="0" smtClean="0"/>
            </a:br>
            <a:r>
              <a:rPr lang="en-US" sz="3200" dirty="0" smtClean="0"/>
              <a:t>ii. Family history and dynamics.</a:t>
            </a:r>
            <a:br>
              <a:rPr lang="en-US" sz="3200" dirty="0" smtClean="0"/>
            </a:br>
            <a:r>
              <a:rPr lang="en-US" sz="3200" dirty="0" smtClean="0"/>
              <a:t>iii. Relationship problems for past 30 days.</a:t>
            </a:r>
            <a:br>
              <a:rPr lang="en-US" sz="3200" dirty="0" smtClean="0"/>
            </a:br>
            <a:r>
              <a:rPr lang="en-US" sz="3200" dirty="0" smtClean="0"/>
              <a:t>iv. Environment and social contacts.</a:t>
            </a:r>
            <a:br>
              <a:rPr lang="en-US" sz="3200" dirty="0" smtClean="0"/>
            </a:br>
            <a:r>
              <a:rPr lang="en-US" sz="3200" dirty="0" smtClean="0"/>
              <a:t>v. Client’s perception of severity of family and social problems and desire for intervention.</a:t>
            </a:r>
            <a:br>
              <a:rPr lang="en-US" sz="3200" dirty="0" smtClean="0"/>
            </a:br>
            <a:r>
              <a:rPr lang="en-US" sz="3200" dirty="0" smtClean="0"/>
              <a:t>vi. Clinician’s  impressions and recommendation.</a:t>
            </a:r>
            <a:br>
              <a:rPr lang="en-US" sz="3200" dirty="0" smtClean="0"/>
            </a:br>
            <a:r>
              <a:rPr lang="en-US" sz="3200" dirty="0" smtClean="0"/>
              <a:t>vii. Additional comment. </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fontScale="90000"/>
          </a:bodyPr>
          <a:lstStyle/>
          <a:p>
            <a:pPr algn="l"/>
            <a:r>
              <a:rPr lang="en-US" b="1" dirty="0" smtClean="0"/>
              <a:t>Psychiatric section</a:t>
            </a:r>
            <a:br>
              <a:rPr lang="en-US" b="1" dirty="0" smtClean="0"/>
            </a:br>
            <a:r>
              <a:rPr lang="en-US" b="1" dirty="0"/>
              <a:t/>
            </a:r>
            <a:br>
              <a:rPr lang="en-US" b="1" dirty="0"/>
            </a:br>
            <a:r>
              <a:rPr lang="en-US" sz="3600" dirty="0" err="1" smtClean="0"/>
              <a:t>i</a:t>
            </a:r>
            <a:r>
              <a:rPr lang="en-US" sz="3600" dirty="0" smtClean="0"/>
              <a:t>. </a:t>
            </a:r>
            <a:r>
              <a:rPr lang="en-US" sz="3200" dirty="0" smtClean="0"/>
              <a:t>History of psychological problem.</a:t>
            </a:r>
            <a:br>
              <a:rPr lang="en-US" sz="3200" dirty="0" smtClean="0"/>
            </a:br>
            <a:r>
              <a:rPr lang="en-US" sz="3200" dirty="0" smtClean="0"/>
              <a:t>ii. Recent serious emotional and psychological problems.</a:t>
            </a:r>
            <a:br>
              <a:rPr lang="en-US" sz="3200" dirty="0" smtClean="0"/>
            </a:br>
            <a:r>
              <a:rPr lang="en-US" sz="3200" dirty="0" smtClean="0"/>
              <a:t>iii. Client’s perception of severity of emotional and psychological problems and desire for treatment and mental health status.</a:t>
            </a:r>
            <a:br>
              <a:rPr lang="en-US" sz="3200" dirty="0" smtClean="0"/>
            </a:br>
            <a:r>
              <a:rPr lang="en-US" sz="3200" dirty="0" smtClean="0"/>
              <a:t>iv. Clinician’s impression and recommendation for treatment.</a:t>
            </a:r>
            <a:br>
              <a:rPr lang="en-US" sz="3200" dirty="0" smtClean="0"/>
            </a:br>
            <a:r>
              <a:rPr lang="en-US" sz="3200" dirty="0" smtClean="0"/>
              <a:t>V. Additional comment.</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normAutofit/>
          </a:bodyPr>
          <a:lstStyle/>
          <a:p>
            <a:pPr algn="l"/>
            <a:r>
              <a:rPr lang="en-US" b="1" dirty="0" smtClean="0"/>
              <a:t>Severity profile</a:t>
            </a:r>
            <a:br>
              <a:rPr lang="en-US" b="1" dirty="0" smtClean="0"/>
            </a:br>
            <a:r>
              <a:rPr lang="en-US" b="1" dirty="0"/>
              <a:t/>
            </a:r>
            <a:br>
              <a:rPr lang="en-US" b="1" dirty="0"/>
            </a:br>
            <a:r>
              <a:rPr lang="en-US" sz="3200" dirty="0" smtClean="0"/>
              <a:t>Construction of chart using the rating scale of patient and clinician.</a:t>
            </a: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11762"/>
          </a:xfrm>
        </p:spPr>
        <p:txBody>
          <a:bodyPr/>
          <a:lstStyle/>
          <a:p>
            <a:pPr algn="l"/>
            <a:r>
              <a:rPr lang="en-US" b="1" dirty="0" smtClean="0"/>
              <a:t>Practical</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Conclusion</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r>
              <a:rPr lang="en-US" b="1" dirty="0" smtClean="0"/>
              <a:t>Introduction</a:t>
            </a:r>
            <a:r>
              <a:rPr lang="en-US" dirty="0" smtClean="0"/>
              <a:t>:</a:t>
            </a:r>
            <a:br>
              <a:rPr lang="en-US" dirty="0" smtClean="0"/>
            </a:br>
            <a:r>
              <a:rPr lang="en-US" dirty="0"/>
              <a:t/>
            </a:r>
            <a:br>
              <a:rPr lang="en-US" dirty="0"/>
            </a:br>
            <a:r>
              <a:rPr lang="en-US" dirty="0" smtClean="0"/>
              <a:t>Definition of key variables to the use of Addiction Severity Index:</a:t>
            </a:r>
            <a:br>
              <a:rPr lang="en-US" dirty="0" smtClean="0"/>
            </a:br>
            <a:r>
              <a:rPr lang="en-US" dirty="0" smtClean="0"/>
              <a:t>a. Psychological assessment</a:t>
            </a:r>
            <a:br>
              <a:rPr lang="en-US" dirty="0" smtClean="0"/>
            </a:br>
            <a:r>
              <a:rPr lang="en-US" dirty="0" smtClean="0"/>
              <a:t>b. Substance use disorder</a:t>
            </a:r>
            <a:br>
              <a:rPr lang="en-US" dirty="0" smtClean="0"/>
            </a:br>
            <a:r>
              <a:rPr lang="en-US" dirty="0" smtClean="0"/>
              <a:t>c. Addiction</a:t>
            </a:r>
            <a:br>
              <a:rPr lang="en-US" dirty="0" smtClean="0"/>
            </a:br>
            <a:r>
              <a:rPr lang="en-US" dirty="0" smtClean="0"/>
              <a:t>d. Severity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382000" cy="7924800"/>
          </a:xfrm>
        </p:spPr>
        <p:txBody>
          <a:bodyPr>
            <a:normAutofit/>
          </a:bodyPr>
          <a:lstStyle/>
          <a:p>
            <a:pPr algn="l"/>
            <a:r>
              <a:rPr lang="en-US" sz="2800" dirty="0" err="1" smtClean="0"/>
              <a:t>i</a:t>
            </a:r>
            <a:r>
              <a:rPr lang="en-US" sz="2800" dirty="0" smtClean="0"/>
              <a:t>.  Addiction Severity Index versions: ASI-5, ASI-6, ASI-7, ASI-MV(Multimedia Version by Butter et al, 2001), and ASI-CAT (Computer Adaptive Testing by Butter et al, 2017)</a:t>
            </a:r>
            <a:br>
              <a:rPr lang="en-US" sz="2800" dirty="0" smtClean="0"/>
            </a:br>
            <a:r>
              <a:rPr lang="en-US" sz="2800" dirty="0" smtClean="0"/>
              <a:t/>
            </a:r>
            <a:br>
              <a:rPr lang="en-US" sz="2800" dirty="0" smtClean="0"/>
            </a:br>
            <a:r>
              <a:rPr lang="en-US" sz="2800" dirty="0" smtClean="0"/>
              <a:t>ii Aims of ASI</a:t>
            </a:r>
            <a:br>
              <a:rPr lang="en-US" sz="2800" dirty="0" smtClean="0"/>
            </a:br>
            <a:r>
              <a:rPr lang="en-US" sz="2800" dirty="0" smtClean="0"/>
              <a:t>iii Domains of ASI Assessment:</a:t>
            </a:r>
            <a:br>
              <a:rPr lang="en-US" sz="2800" dirty="0" smtClean="0"/>
            </a:br>
            <a:r>
              <a:rPr lang="en-US" sz="2800" dirty="0" smtClean="0"/>
              <a:t>a. Medical</a:t>
            </a:r>
            <a:br>
              <a:rPr lang="en-US" sz="2800" dirty="0" smtClean="0"/>
            </a:br>
            <a:r>
              <a:rPr lang="en-US" sz="2800" dirty="0" smtClean="0"/>
              <a:t>b. Employment and support</a:t>
            </a:r>
            <a:br>
              <a:rPr lang="en-US" sz="2800" dirty="0" smtClean="0"/>
            </a:br>
            <a:r>
              <a:rPr lang="en-US" sz="2800" dirty="0" smtClean="0"/>
              <a:t>c. Alcohol</a:t>
            </a:r>
            <a:br>
              <a:rPr lang="en-US" sz="2800" dirty="0" smtClean="0"/>
            </a:br>
            <a:r>
              <a:rPr lang="en-US" sz="2800" dirty="0" smtClean="0"/>
              <a:t>d. Drug</a:t>
            </a:r>
            <a:br>
              <a:rPr lang="en-US" sz="2800" dirty="0" smtClean="0"/>
            </a:br>
            <a:r>
              <a:rPr lang="en-US" sz="2800" dirty="0" smtClean="0"/>
              <a:t>e. Legal status</a:t>
            </a:r>
            <a:br>
              <a:rPr lang="en-US" sz="2800" dirty="0" smtClean="0"/>
            </a:br>
            <a:r>
              <a:rPr lang="en-US" sz="2800" dirty="0" smtClean="0"/>
              <a:t>f. Family/social status</a:t>
            </a:r>
            <a:br>
              <a:rPr lang="en-US" sz="2800" dirty="0" smtClean="0"/>
            </a:br>
            <a:r>
              <a:rPr lang="en-US" sz="2800" dirty="0" smtClean="0"/>
              <a:t>g. Psychiatric status</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rmAutofit/>
          </a:bodyPr>
          <a:lstStyle/>
          <a:p>
            <a:pPr algn="l"/>
            <a:r>
              <a:rPr lang="en-US" b="1" dirty="0" smtClean="0"/>
              <a:t>Administration</a:t>
            </a:r>
            <a:br>
              <a:rPr lang="en-US" b="1" dirty="0" smtClean="0"/>
            </a:br>
            <a:r>
              <a:rPr lang="en-US" sz="2800" dirty="0"/>
              <a:t/>
            </a:r>
            <a:br>
              <a:rPr lang="en-US" sz="2800" dirty="0"/>
            </a:br>
            <a:r>
              <a:rPr lang="en-US" sz="2800" dirty="0" err="1" smtClean="0"/>
              <a:t>i</a:t>
            </a:r>
            <a:r>
              <a:rPr lang="en-US" sz="2800" dirty="0" smtClean="0"/>
              <a:t>. Time Frame- lifetime &amp; past 30 days</a:t>
            </a:r>
            <a:br>
              <a:rPr lang="en-US" sz="2800" dirty="0" smtClean="0"/>
            </a:br>
            <a:r>
              <a:rPr lang="en-US" sz="2800" dirty="0" smtClean="0"/>
              <a:t>ii. Instructions to patient</a:t>
            </a:r>
            <a:br>
              <a:rPr lang="en-US" sz="2800" dirty="0" smtClean="0"/>
            </a:br>
            <a:r>
              <a:rPr lang="en-US" sz="2800" dirty="0" smtClean="0"/>
              <a:t>iii. Biographical questions/data</a:t>
            </a:r>
            <a:br>
              <a:rPr lang="en-US" sz="2800" dirty="0" smtClean="0"/>
            </a:br>
            <a:r>
              <a:rPr lang="en-US" sz="2800" dirty="0" smtClean="0"/>
              <a:t>iv. Questions on the seven domains</a:t>
            </a:r>
            <a:br>
              <a:rPr lang="en-US" sz="2800" dirty="0" smtClean="0"/>
            </a:br>
            <a:r>
              <a:rPr lang="en-US" sz="2800" dirty="0" smtClean="0"/>
              <a:t>v. scoring pattern</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normAutofit fontScale="90000"/>
          </a:bodyPr>
          <a:lstStyle/>
          <a:p>
            <a:pPr algn="l"/>
            <a:r>
              <a:rPr lang="en-US" b="1" dirty="0" smtClean="0"/>
              <a:t>Diagnostic Impression/severity profile</a:t>
            </a:r>
            <a:br>
              <a:rPr lang="en-US" b="1" dirty="0" smtClean="0"/>
            </a:br>
            <a:r>
              <a:rPr lang="en-US" b="1" dirty="0"/>
              <a:t/>
            </a:r>
            <a:br>
              <a:rPr lang="en-US" b="1" dirty="0"/>
            </a:br>
            <a:r>
              <a:rPr lang="en-US" dirty="0" err="1" smtClean="0"/>
              <a:t>i</a:t>
            </a:r>
            <a:r>
              <a:rPr lang="en-US" dirty="0" smtClean="0"/>
              <a:t>. Patient’s impression</a:t>
            </a:r>
            <a:br>
              <a:rPr lang="en-US" dirty="0" smtClean="0"/>
            </a:br>
            <a:r>
              <a:rPr lang="en-US" dirty="0" smtClean="0"/>
              <a:t>ii. Clinician’s impression</a:t>
            </a:r>
            <a:br>
              <a:rPr lang="en-US" dirty="0" smtClean="0"/>
            </a:br>
            <a:r>
              <a:rPr lang="en-US" dirty="0" smtClean="0"/>
              <a:t>iii. Confidence level</a:t>
            </a:r>
            <a:br>
              <a:rPr lang="en-US" dirty="0" smtClean="0"/>
            </a:br>
            <a:r>
              <a:rPr lang="en-US" dirty="0" smtClean="0"/>
              <a:t>iv. Severity Profile- 0- 9 level of severity</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848600"/>
          </a:xfrm>
        </p:spPr>
        <p:txBody>
          <a:bodyPr>
            <a:normAutofit/>
          </a:bodyPr>
          <a:lstStyle/>
          <a:p>
            <a:pPr algn="l"/>
            <a:r>
              <a:rPr lang="en-US" b="1" dirty="0" smtClean="0"/>
              <a:t>Report writing</a:t>
            </a:r>
            <a:br>
              <a:rPr lang="en-US" b="1" dirty="0" smtClean="0"/>
            </a:br>
            <a:r>
              <a:rPr lang="en-US" b="1" dirty="0"/>
              <a:t/>
            </a:r>
            <a:br>
              <a:rPr lang="en-US" b="1" dirty="0"/>
            </a:br>
            <a:r>
              <a:rPr lang="en-US" sz="3100" dirty="0" smtClean="0"/>
              <a:t>a. Biographical information/general information</a:t>
            </a:r>
            <a:br>
              <a:rPr lang="en-US" sz="3100" dirty="0" smtClean="0"/>
            </a:br>
            <a:r>
              <a:rPr lang="en-US" sz="3100" dirty="0"/>
              <a:t/>
            </a:r>
            <a:br>
              <a:rPr lang="en-US" sz="3100" dirty="0"/>
            </a:br>
            <a:r>
              <a:rPr lang="en-US" sz="3100" dirty="0" smtClean="0"/>
              <a:t>b. Medical information:</a:t>
            </a:r>
            <a:br>
              <a:rPr lang="en-US" sz="3100" dirty="0" smtClean="0"/>
            </a:br>
            <a:r>
              <a:rPr lang="en-US" sz="3100" dirty="0" err="1" smtClean="0"/>
              <a:t>i</a:t>
            </a:r>
            <a:r>
              <a:rPr lang="en-US" sz="3100" dirty="0" smtClean="0"/>
              <a:t>. lifetime &amp; past 30 days</a:t>
            </a:r>
            <a:br>
              <a:rPr lang="en-US" sz="3100" dirty="0" smtClean="0"/>
            </a:br>
            <a:r>
              <a:rPr lang="en-US" sz="3100" dirty="0" smtClean="0"/>
              <a:t>ii. medical history</a:t>
            </a:r>
            <a:br>
              <a:rPr lang="en-US" sz="3100" dirty="0" smtClean="0"/>
            </a:br>
            <a:r>
              <a:rPr lang="en-US" sz="3100" dirty="0" smtClean="0"/>
              <a:t>iii. Client’s perception of severity</a:t>
            </a:r>
            <a:br>
              <a:rPr lang="en-US" sz="3100" dirty="0" smtClean="0"/>
            </a:br>
            <a:r>
              <a:rPr lang="en-US" sz="3100" dirty="0" smtClean="0"/>
              <a:t>iv. Medical problems that require treatment</a:t>
            </a:r>
            <a:br>
              <a:rPr lang="en-US" sz="3100" dirty="0" smtClean="0"/>
            </a:br>
            <a:r>
              <a:rPr lang="en-US" sz="3100" dirty="0" smtClean="0"/>
              <a:t>v. clinicians impression and recommendation</a:t>
            </a:r>
            <a:br>
              <a:rPr lang="en-US" sz="3100" dirty="0" smtClean="0"/>
            </a:br>
            <a:r>
              <a:rPr lang="en-US" sz="3100" dirty="0" smtClean="0"/>
              <a:t>vi. Additional comment</a:t>
            </a:r>
            <a:endParaRPr lang="en-US" sz="31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a:bodyPr>
          <a:lstStyle/>
          <a:p>
            <a:pPr algn="l"/>
            <a:r>
              <a:rPr lang="en-US" b="1" dirty="0" smtClean="0"/>
              <a:t>Employment/Support</a:t>
            </a:r>
            <a:br>
              <a:rPr lang="en-US" b="1" dirty="0" smtClean="0"/>
            </a:br>
            <a:r>
              <a:rPr lang="en-US" dirty="0"/>
              <a:t/>
            </a:r>
            <a:br>
              <a:rPr lang="en-US" dirty="0"/>
            </a:br>
            <a:r>
              <a:rPr lang="en-US" sz="3100" dirty="0" err="1" smtClean="0"/>
              <a:t>i</a:t>
            </a:r>
            <a:r>
              <a:rPr lang="en-US" sz="3100" dirty="0" smtClean="0"/>
              <a:t>. History of employment</a:t>
            </a:r>
            <a:br>
              <a:rPr lang="en-US" sz="3100" dirty="0" smtClean="0"/>
            </a:br>
            <a:r>
              <a:rPr lang="en-US" sz="3100" dirty="0" smtClean="0"/>
              <a:t>ii. Current financial resources</a:t>
            </a:r>
            <a:br>
              <a:rPr lang="en-US" sz="3100" dirty="0" smtClean="0"/>
            </a:br>
            <a:r>
              <a:rPr lang="en-US" sz="3100" dirty="0" smtClean="0"/>
              <a:t>iii. Education, training and resources available</a:t>
            </a:r>
            <a:br>
              <a:rPr lang="en-US" sz="3100" dirty="0" smtClean="0"/>
            </a:br>
            <a:r>
              <a:rPr lang="en-US" sz="3100" dirty="0" smtClean="0"/>
              <a:t>iv. Client’s perception of severity of employment problems and desire for intervention</a:t>
            </a:r>
            <a:br>
              <a:rPr lang="en-US" sz="3100" dirty="0" smtClean="0"/>
            </a:br>
            <a:r>
              <a:rPr lang="en-US" sz="3100" dirty="0" smtClean="0"/>
              <a:t>v. clinician’s impression and recommendations</a:t>
            </a:r>
            <a:br>
              <a:rPr lang="en-US" sz="3100" dirty="0" smtClean="0"/>
            </a:br>
            <a:r>
              <a:rPr lang="en-US" sz="3100" dirty="0" smtClean="0"/>
              <a:t>vi. Employment</a:t>
            </a:r>
            <a:br>
              <a:rPr lang="en-US" sz="3100" dirty="0" smtClean="0"/>
            </a:br>
            <a:r>
              <a:rPr lang="en-US" sz="3100" dirty="0" smtClean="0"/>
              <a:t>vii. Additional comment</a:t>
            </a:r>
            <a:endParaRPr lang="en-US" sz="3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fontScale="90000"/>
          </a:bodyPr>
          <a:lstStyle/>
          <a:p>
            <a:pPr algn="l"/>
            <a:r>
              <a:rPr lang="en-US" b="1" dirty="0" smtClean="0"/>
              <a:t>Legal section</a:t>
            </a:r>
            <a:br>
              <a:rPr lang="en-US" b="1" dirty="0" smtClean="0"/>
            </a:br>
            <a:r>
              <a:rPr lang="en-US" b="1" dirty="0" smtClean="0"/>
              <a:t/>
            </a:r>
            <a:br>
              <a:rPr lang="en-US" b="1" dirty="0" smtClean="0"/>
            </a:br>
            <a:r>
              <a:rPr lang="en-US" sz="3600" dirty="0" err="1" smtClean="0"/>
              <a:t>i</a:t>
            </a:r>
            <a:r>
              <a:rPr lang="en-US" sz="3600" dirty="0" smtClean="0"/>
              <a:t>. History of charges and arrests (If any)</a:t>
            </a:r>
            <a:br>
              <a:rPr lang="en-US" sz="3600" dirty="0" smtClean="0"/>
            </a:br>
            <a:r>
              <a:rPr lang="en-US" sz="3600" dirty="0" smtClean="0"/>
              <a:t>ii. Current legal Involvement</a:t>
            </a:r>
            <a:br>
              <a:rPr lang="en-US" sz="3600" dirty="0" smtClean="0"/>
            </a:br>
            <a:r>
              <a:rPr lang="en-US" sz="3600" dirty="0" smtClean="0"/>
              <a:t>iii Client’s perception of severity of legal problems and desire for intervention</a:t>
            </a:r>
            <a:br>
              <a:rPr lang="en-US" sz="3600" dirty="0" smtClean="0"/>
            </a:br>
            <a:r>
              <a:rPr lang="en-US" sz="3600" dirty="0" smtClean="0"/>
              <a:t>iv. Clinician’s impression and recommendations</a:t>
            </a:r>
            <a:br>
              <a:rPr lang="en-US" sz="3600" dirty="0" smtClean="0"/>
            </a:br>
            <a:r>
              <a:rPr lang="en-US" sz="3600" dirty="0" smtClean="0"/>
              <a:t>v. </a:t>
            </a:r>
            <a:r>
              <a:rPr lang="en-US" sz="3600" dirty="0"/>
              <a:t>A</a:t>
            </a:r>
            <a:r>
              <a:rPr lang="en-US" sz="3600" dirty="0" smtClean="0"/>
              <a:t>dditional comment</a:t>
            </a:r>
            <a:br>
              <a:rPr lang="en-US" sz="3600" dirty="0" smtClean="0"/>
            </a:br>
            <a:endParaRPr 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pPr algn="l"/>
            <a:r>
              <a:rPr lang="en-US" b="1" dirty="0" smtClean="0"/>
              <a:t>Alcohol and Drug</a:t>
            </a:r>
            <a:br>
              <a:rPr lang="en-US" b="1" dirty="0" smtClean="0"/>
            </a:br>
            <a:r>
              <a:rPr lang="en-US" b="1" dirty="0"/>
              <a:t/>
            </a:r>
            <a:br>
              <a:rPr lang="en-US" b="1" dirty="0"/>
            </a:br>
            <a:r>
              <a:rPr lang="en-US" sz="3200" dirty="0" err="1" smtClean="0"/>
              <a:t>i</a:t>
            </a:r>
            <a:r>
              <a:rPr lang="en-US" sz="3200" dirty="0" smtClean="0"/>
              <a:t>. Lifetime and the past 30 days of alcohol and drug use. Drugs of use and abuse identified.</a:t>
            </a:r>
            <a:br>
              <a:rPr lang="en-US" sz="3200" dirty="0" smtClean="0"/>
            </a:br>
            <a:r>
              <a:rPr lang="en-US" sz="3200" dirty="0" smtClean="0"/>
              <a:t>Ii. Treatment history</a:t>
            </a:r>
            <a:br>
              <a:rPr lang="en-US" sz="3200" dirty="0" smtClean="0"/>
            </a:br>
            <a:r>
              <a:rPr lang="en-US" sz="3200" dirty="0" smtClean="0"/>
              <a:t>iii. Client perception of severity of alcohol and drug problems and desire for treatment</a:t>
            </a:r>
            <a:br>
              <a:rPr lang="en-US" sz="3200" dirty="0" smtClean="0"/>
            </a:br>
            <a:r>
              <a:rPr lang="en-US" sz="3200" dirty="0" smtClean="0"/>
              <a:t>iv. Clinician’s impression and recommended  alcohol and drug</a:t>
            </a:r>
            <a:br>
              <a:rPr lang="en-US" sz="3200" dirty="0" smtClean="0"/>
            </a:br>
            <a:r>
              <a:rPr lang="en-US" sz="3200" dirty="0" smtClean="0"/>
              <a:t>v. Additional comment</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94</Words>
  <Application>Microsoft Office PowerPoint</Application>
  <PresentationFormat>On-screen Show (4:3)</PresentationFormat>
  <Paragraphs>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Title: Addiction Severity Index: Its Treatment Planning and Report Writing</vt:lpstr>
      <vt:lpstr>Introduction:  Definition of key variables to the use of Addiction Severity Index: a. Psychological assessment b. Substance use disorder c. Addiction d. Severity</vt:lpstr>
      <vt:lpstr>i.  Addiction Severity Index versions: ASI-5, ASI-6, ASI-7, ASI-MV(Multimedia Version by Butter et al, 2001), and ASI-CAT (Computer Adaptive Testing by Butter et al, 2017)  ii Aims of ASI iii Domains of ASI Assessment: a. Medical b. Employment and support c. Alcohol d. Drug e. Legal status f. Family/social status g. Psychiatric status</vt:lpstr>
      <vt:lpstr>Administration  i. Time Frame- lifetime &amp; past 30 days ii. Instructions to patient iii. Biographical questions/data iv. Questions on the seven domains v. scoring pattern</vt:lpstr>
      <vt:lpstr>Diagnostic Impression/severity profile  i. Patient’s impression ii. Clinician’s impression iii. Confidence level iv. Severity Profile- 0- 9 level of severity</vt:lpstr>
      <vt:lpstr>Report writing  a. Biographical information/general information  b. Medical information: i. lifetime &amp; past 30 days ii. medical history iii. Client’s perception of severity iv. Medical problems that require treatment v. clinicians impression and recommendation vi. Additional comment</vt:lpstr>
      <vt:lpstr>Employment/Support  i. History of employment ii. Current financial resources iii. Education, training and resources available iv. Client’s perception of severity of employment problems and desire for intervention v. clinician’s impression and recommendations vi. Employment vii. Additional comment</vt:lpstr>
      <vt:lpstr>Legal section  i. History of charges and arrests (If any) ii. Current legal Involvement iii Client’s perception of severity of legal problems and desire for intervention iv. Clinician’s impression and recommendations v. Additional comment </vt:lpstr>
      <vt:lpstr>Alcohol and Drug  i. Lifetime and the past 30 days of alcohol and drug use. Drugs of use and abuse identified. Ii. Treatment history iii. Client perception of severity of alcohol and drug problems and desire for treatment iv. Clinician’s impression and recommended  alcohol and drug v. Additional comment</vt:lpstr>
      <vt:lpstr>Family/Social domain  i. Marital status and living condition for the past 3 years. ii. Family history and dynamics. iii. Relationship problems for past 30 days. iv. Environment and social contacts. v. Client’s perception of severity of family and social problems and desire for intervention. vi. Clinician’s  impressions and recommendation. vii. Additional comment. </vt:lpstr>
      <vt:lpstr>Psychiatric section  i. History of psychological problem. ii. Recent serious emotional and psychological problems. iii. Client’s perception of severity of emotional and psychological problems and desire for treatment and mental health status. iv. Clinician’s impression and recommendation for treatment. V. Additional comment.</vt:lpstr>
      <vt:lpstr>Severity profile  Construction of chart using the rating scale of patient and clinician.</vt:lpstr>
      <vt:lpstr>Practical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Addiction Severity Index: Its Treatment Planning and Report Writing</dc:title>
  <dc:creator>USER ESUT</dc:creator>
  <cp:lastModifiedBy>USER ESUT</cp:lastModifiedBy>
  <cp:revision>16</cp:revision>
  <dcterms:created xsi:type="dcterms:W3CDTF">2023-03-28T20:07:23Z</dcterms:created>
  <dcterms:modified xsi:type="dcterms:W3CDTF">2023-03-28T21:38:51Z</dcterms:modified>
</cp:coreProperties>
</file>