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 and chopsticks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wl with salmon cakes, salad and houmo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wl of pappardelle pasta with parsley butter, roasted hazelnuts and shaved parmesan chees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 and chopsticks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wl of pappardelle pasta with parsley butter, roasted hazelnuts and shaved parmesan cheese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6" Type="http://schemas.openxmlformats.org/officeDocument/2006/relationships/theme" Target="../theme/theme1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urig@unijos.edu.ng" TargetMode="External" /><Relationship Id="rId2" Type="http://schemas.openxmlformats.org/officeDocument/2006/relationships/hyperlink" Target="mailto:karuri310@gmail.com" TargetMode="External" /><Relationship Id="rId1" Type="http://schemas.openxmlformats.org/officeDocument/2006/relationships/slideLayout" Target="../slideLayouts/slideLayout4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NATIONAL ASSOCIATION OF CLINICAL PSYCHOLOGISTS (NACP)    CONFERENCE - BAZE UNIVERSITY ABUJA…"/>
          <p:cNvSpPr txBox="1">
            <a:spLocks noGrp="1"/>
          </p:cNvSpPr>
          <p:nvPr>
            <p:ph type="body" idx="1"/>
          </p:nvPr>
        </p:nvSpPr>
        <p:spPr>
          <a:xfrm>
            <a:off x="580891" y="771221"/>
            <a:ext cx="21637398" cy="12458069"/>
          </a:xfrm>
          <a:prstGeom prst="rect">
            <a:avLst/>
          </a:prstGeom>
        </p:spPr>
        <p:txBody>
          <a:bodyPr/>
          <a:lstStyle/>
          <a:p>
            <a:pPr marL="0" lvl="6" indent="1536191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416" b="1" spc="-6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928" spc="-98"/>
              <a:t>NATIONAL ASSOCIATION OF CLINICAL PSYCHOLOGISTS (NACP)    CONFERENCE - BAZE UNIVERSITY ABUJA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endParaRPr sz="4928" spc="-98"/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endParaRPr sz="4928" spc="-98"/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r>
              <a:t>CONTINUOUS EDUCATION WORKSHOP ( 21st - 22nd November 2022)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endParaRPr/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r>
              <a:t> ON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r>
              <a:t>     </a:t>
            </a:r>
          </a:p>
          <a:p>
            <a:pPr marL="0" indent="0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r>
              <a:t>                      MMPI-2 ADMINISTRATION AND SCORING</a:t>
            </a:r>
          </a:p>
          <a:p>
            <a:pPr marL="0" indent="0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endParaRPr/>
          </a:p>
          <a:p>
            <a:pPr marL="0" indent="0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r>
              <a:t>                                PRESENTATION </a:t>
            </a:r>
          </a:p>
          <a:p>
            <a:pPr marL="0" lvl="6" indent="1536191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endParaRPr/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r>
              <a:t>BY  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endParaRPr/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r>
              <a:t> Gloria S. Karuri Ph.D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b="1" spc="-98"/>
            </a:pPr>
            <a:r>
              <a:t>  </a:t>
            </a:r>
            <a:r>
              <a:rPr b="0"/>
              <a:t> Professor of Clinical Psychology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spc="-98"/>
            </a:pPr>
            <a:r>
              <a:t>Department of General and Applied Psychology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spc="-98"/>
            </a:pPr>
            <a:r>
              <a:t>Faculty of Social Sciences.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spc="-98"/>
            </a:pPr>
            <a:r>
              <a:t>University of Jos. Plateau Sate.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4928" spc="-98"/>
            </a:pPr>
            <a:r>
              <a:rPr u="sng">
                <a:hlinkClick r:id="rId2"/>
              </a:rPr>
              <a:t>karuri310@gmail.com</a:t>
            </a:r>
            <a:r>
              <a:t> &amp; </a:t>
            </a:r>
            <a:r>
              <a:rPr u="sng">
                <a:hlinkClick r:id="rId3"/>
              </a:rPr>
              <a:t>karurig@unijos.edu.ng</a:t>
            </a:r>
            <a:r>
              <a:t> </a:t>
            </a:r>
          </a:p>
          <a:p>
            <a:pPr marL="0" lvl="8" indent="2048255" algn="ctr" defTabSz="1365469">
              <a:lnSpc>
                <a:spcPct val="80000"/>
              </a:lnSpc>
              <a:spcBef>
                <a:spcPts val="0"/>
              </a:spcBef>
              <a:buSzTx/>
              <a:buNone/>
              <a:defRPr sz="3808" b="1" spc="-76"/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12 of 15 CONTENT SCALES PRODUCED 27 CONTENT COMPONENT SC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365469">
              <a:defRPr sz="4760" spc="-95"/>
            </a:lvl1pPr>
          </a:lstStyle>
          <a:p>
            <a:r>
              <a:t>12 of 15 CONTENT SCALES PRODUCED 27 CONTENT COMPONENT SCALES</a:t>
            </a:r>
          </a:p>
        </p:txBody>
      </p:sp>
      <p:sp>
        <p:nvSpPr>
          <p:cNvPr id="184" name="Social Discomfort Subscales…"/>
          <p:cNvSpPr txBox="1">
            <a:spLocks noGrp="1"/>
          </p:cNvSpPr>
          <p:nvPr>
            <p:ph type="body" idx="1"/>
          </p:nvPr>
        </p:nvSpPr>
        <p:spPr>
          <a:xfrm>
            <a:off x="1206500" y="2579288"/>
            <a:ext cx="21971000" cy="9925228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Social Discomfort </a:t>
            </a:r>
            <a:r>
              <a:t>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 </a:t>
            </a:r>
            <a:r>
              <a:rPr sz="2500"/>
              <a:t>Introversion (SOD1) 12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Shyness (SOD2) 7 items 13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Family Problems</a:t>
            </a:r>
            <a:r>
              <a:t> 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 </a:t>
            </a:r>
            <a:r>
              <a:rPr sz="2500"/>
              <a:t>Family Discord (FAM1) 12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Familial Aliena9on (FAM2) 5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Negative Treatment Indicator</a:t>
            </a:r>
            <a:r>
              <a:t> 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 </a:t>
            </a:r>
            <a:r>
              <a:rPr sz="2500"/>
              <a:t>Low Motivation (TRT1) 11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Inability to Disclose(TRT2) 5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 Motivation (TRT1) 11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Inability to Disclose (TRT2)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Fifteen (15) Supplementary scales"/>
          <p:cNvSpPr txBox="1">
            <a:spLocks noGrp="1"/>
          </p:cNvSpPr>
          <p:nvPr>
            <p:ph type="title"/>
          </p:nvPr>
        </p:nvSpPr>
        <p:spPr>
          <a:xfrm>
            <a:off x="1206500" y="554625"/>
            <a:ext cx="21971000" cy="1143506"/>
          </a:xfrm>
          <a:prstGeom prst="rect">
            <a:avLst/>
          </a:prstGeom>
        </p:spPr>
        <p:txBody>
          <a:bodyPr/>
          <a:lstStyle>
            <a:lvl1pPr defTabSz="1414236">
              <a:defRPr sz="6728" spc="-134"/>
            </a:lvl1pPr>
          </a:lstStyle>
          <a:p>
            <a:r>
              <a:t>                    Fifteen (15) Supplementary scales</a:t>
            </a:r>
          </a:p>
        </p:txBody>
      </p:sp>
      <p:graphicFrame>
        <p:nvGraphicFramePr>
          <p:cNvPr id="187" name="Table"/>
          <p:cNvGraphicFramePr/>
          <p:nvPr/>
        </p:nvGraphicFramePr>
        <p:xfrm>
          <a:off x="1778084" y="1836365"/>
          <a:ext cx="10985501" cy="825601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13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3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8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1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9293">
                <a:tc>
                  <a:txBody>
                    <a:bodyPr/>
                    <a:lstStyle/>
                    <a:p>
                      <a:pPr defTabSz="914400"/>
                      <a:r>
                        <a:rPr sz="2500" b="1"/>
                        <a:t>S/no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 b="1"/>
                        <a:t>GROUPINGS OF SUPPLEMENTARY SCALES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 b="1"/>
                        <a:t>S/no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500" b="1"/>
                        <a:t>WHAT IT MEASURES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854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GENERALIZED EMOTIONAL DISTRESS SCALES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Anxiety A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77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College Maladjustment (Mt)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007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Post traumatic Stres Disorder (PTSD)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599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Marital Distress (MDS)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307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BROAD PERSONALITY CHARACTERISTICS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Regression ( R)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735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Ego Strength (Es)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3464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Dominance (DO)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4228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Social Responsibility (Re)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374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BEHAVIOURAL DISCONTROL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Hostility (Ho)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2247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Over-controlled Hostility (O-H)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6615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MacAndrew Alcoholism - Reversed (MAC-R)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Addiction Admission Scale (AAS)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Addiction Potential Scale (APS)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GENDER ROLES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Gender Role - Masculinity (GM)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22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Gender Role - Feminine (GF)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58552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843508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43508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ERSONALITY  PSYCHOPATHOLOGY - FIVE (BIG-5)"/>
          <p:cNvSpPr txBox="1">
            <a:spLocks noGrp="1"/>
          </p:cNvSpPr>
          <p:nvPr>
            <p:ph type="title"/>
          </p:nvPr>
        </p:nvSpPr>
        <p:spPr>
          <a:xfrm>
            <a:off x="1206500" y="370670"/>
            <a:ext cx="21971000" cy="2044588"/>
          </a:xfrm>
          <a:prstGeom prst="rect">
            <a:avLst/>
          </a:prstGeom>
        </p:spPr>
        <p:txBody>
          <a:bodyPr/>
          <a:lstStyle/>
          <a:p>
            <a:pPr algn="ctr" defTabSz="914400">
              <a:lnSpc>
                <a:spcPct val="100000"/>
              </a:lnSpc>
              <a:defRPr sz="4200" b="0" spc="0"/>
            </a:pPr>
            <a:endParaRPr/>
          </a:p>
          <a:p>
            <a:pPr algn="ctr" defTabSz="914400">
              <a:lnSpc>
                <a:spcPct val="100000"/>
              </a:lnSpc>
              <a:defRPr sz="4200" b="0" spc="0"/>
            </a:pPr>
            <a:r>
              <a:rPr b="1"/>
              <a:t>PERSONALITY  PSYCHOPATHOLOGY - FIVE (BIG-5)</a:t>
            </a:r>
          </a:p>
        </p:txBody>
      </p:sp>
      <p:sp>
        <p:nvSpPr>
          <p:cNvPr id="190" name="(VARIANTS OF NORMAL PERSONALITY)"/>
          <p:cNvSpPr txBox="1">
            <a:spLocks noGrp="1"/>
          </p:cNvSpPr>
          <p:nvPr>
            <p:ph type="body" idx="21"/>
          </p:nvPr>
        </p:nvSpPr>
        <p:spPr>
          <a:xfrm>
            <a:off x="1206500" y="2176543"/>
            <a:ext cx="21971000" cy="5766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 sz="3220"/>
            </a:lvl1pPr>
          </a:lstStyle>
          <a:p>
            <a:pPr defTabSz="914400"/>
            <a:r>
              <a:t>(VARIANTS OF NORMAL PERSONALITY)</a:t>
            </a:r>
          </a:p>
        </p:txBody>
      </p:sp>
      <p:sp>
        <p:nvSpPr>
          <p:cNvPr id="191" name="Slide bullet text"/>
          <p:cNvSpPr txBox="1">
            <a:spLocks noGrp="1"/>
          </p:cNvSpPr>
          <p:nvPr>
            <p:ph type="body" idx="1"/>
          </p:nvPr>
        </p:nvSpPr>
        <p:spPr>
          <a:xfrm>
            <a:off x="1206500" y="2974608"/>
            <a:ext cx="21971000" cy="9529908"/>
          </a:xfrm>
          <a:prstGeom prst="rect">
            <a:avLst/>
          </a:prstGeom>
        </p:spPr>
        <p:txBody>
          <a:bodyPr/>
          <a:lstStyle/>
          <a:p>
            <a:pPr marL="0" lvl="1" indent="457200" algn="ctr" defTabSz="914400">
              <a:lnSpc>
                <a:spcPct val="100000"/>
              </a:lnSpc>
              <a:spcBef>
                <a:spcPts val="0"/>
              </a:spcBef>
              <a:buSzTx/>
              <a:buNone/>
              <a:defRPr sz="2600"/>
            </a:pPr>
            <a:endParaRPr/>
          </a:p>
        </p:txBody>
      </p:sp>
      <p:graphicFrame>
        <p:nvGraphicFramePr>
          <p:cNvPr id="192" name="Table"/>
          <p:cNvGraphicFramePr/>
          <p:nvPr/>
        </p:nvGraphicFramePr>
        <p:xfrm>
          <a:off x="2103786" y="3696274"/>
          <a:ext cx="10985501" cy="82560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006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0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 b="1"/>
                        <a:t>s/no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 b="1"/>
                        <a:t>DESCRIPTION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EXTRAVERSION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NEUROTICISM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AGREEABLENESS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CONSCIENCIOUSNESS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761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OPPENNESS TO EXPERIENCE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7615">
                <a:tc gridSpan="2">
                  <a:txBody>
                    <a:bodyPr/>
                    <a:lstStyle/>
                    <a:p>
                      <a:pPr defTabSz="914400"/>
                      <a:r>
                        <a:rPr sz="3200" b="1"/>
                        <a:t>NOTE:     (Costa, Widiger, and the Five Factor Model based on Lexical Approach - Allport)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Harris-Lingoes Subsc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355600" marR="812800" indent="-355600" defTabSz="457200">
              <a:lnSpc>
                <a:spcPct val="100000"/>
              </a:lnSpc>
              <a:defRPr sz="1440" b="0" spc="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355600" marR="812800" indent="-355600" defTabSz="457200">
              <a:lnSpc>
                <a:spcPct val="100000"/>
              </a:lnSpc>
              <a:defRPr sz="1440" b="0" spc="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355600" marR="812800" indent="-355600" defTabSz="457200">
              <a:lnSpc>
                <a:spcPct val="100000"/>
              </a:lnSpc>
              <a:defRPr sz="5740" b="0" spc="0">
                <a:solidFill>
                  <a:srgbClr val="1B1A1A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                           </a:t>
            </a:r>
            <a:r>
              <a:rPr b="1"/>
              <a:t>Harris-Lingoes Subscales</a:t>
            </a:r>
            <a:r>
              <a:t> </a:t>
            </a:r>
          </a:p>
        </p:txBody>
      </p:sp>
      <p:sp>
        <p:nvSpPr>
          <p:cNvPr id="195" name="D1 -   Subjective Depression  D2 -   Psychomotor Retardation  D3 -   Physical Malfunctioning  D4 -   Mental Dullness  D5 -   Brooding  Hy1 - Denial of Social Anxiety  Hy2 - Need for Affection   Hy3 - Lassitude-Malaise  Hy4 - Somatic Complaints  Hy5 - Inh"/>
          <p:cNvSpPr txBox="1">
            <a:spLocks noGrp="1"/>
          </p:cNvSpPr>
          <p:nvPr>
            <p:ph type="body" idx="1"/>
          </p:nvPr>
        </p:nvSpPr>
        <p:spPr>
          <a:xfrm>
            <a:off x="1206500" y="2359920"/>
            <a:ext cx="21971000" cy="10144596"/>
          </a:xfrm>
          <a:prstGeom prst="rect">
            <a:avLst/>
          </a:prstGeom>
        </p:spPr>
        <p:txBody>
          <a:bodyPr/>
          <a:lstStyle/>
          <a:p>
            <a:pPr marL="202692" marR="463295" indent="-202692" defTabSz="260604">
              <a:lnSpc>
                <a:spcPct val="100000"/>
              </a:lnSpc>
              <a:spcBef>
                <a:spcPts val="0"/>
              </a:spcBef>
              <a:buSzTx/>
              <a:buNone/>
              <a:defRPr sz="3932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br/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  Subjective Depression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  Psychomotor Retardation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  Physical Malfunctioning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  Mental Dullness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  Brooding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Hy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1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- Denial of Social Anxiety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Hy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- Need for Affection 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Hy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Lassitude-Malaise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Hy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Somatic Complaints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Hy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Inhibition of Aggression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Familial Discord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Authority Problems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Social Imperturbability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Social Alienation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Pd</a:t>
            </a:r>
            <a:r>
              <a:rPr baseline="-5999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- Self-Alienation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Harris-Lingoes Subsc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355600" marR="812800" indent="-355600" defTabSz="457200">
              <a:lnSpc>
                <a:spcPct val="100000"/>
              </a:lnSpc>
              <a:defRPr sz="1440" b="0" spc="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355600" marR="812800" indent="-355600" defTabSz="457200">
              <a:lnSpc>
                <a:spcPct val="100000"/>
              </a:lnSpc>
              <a:defRPr sz="1440" b="0" spc="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355600" marR="812800" indent="-355600" defTabSz="457200">
              <a:lnSpc>
                <a:spcPct val="100000"/>
              </a:lnSpc>
              <a:defRPr sz="5740" b="0" spc="0">
                <a:solidFill>
                  <a:srgbClr val="1B1A1A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                           </a:t>
            </a:r>
            <a:r>
              <a:rPr b="1"/>
              <a:t>Harris-Lingoes Subscales</a:t>
            </a:r>
            <a:r>
              <a:t> </a:t>
            </a:r>
          </a:p>
        </p:txBody>
      </p:sp>
      <p:sp>
        <p:nvSpPr>
          <p:cNvPr id="198" name="Pa1 - Persecutory Ideas  Pa2 - Poignancy  Pa3 - Naïveté…"/>
          <p:cNvSpPr txBox="1">
            <a:spLocks noGrp="1"/>
          </p:cNvSpPr>
          <p:nvPr>
            <p:ph type="body" idx="1"/>
          </p:nvPr>
        </p:nvSpPr>
        <p:spPr>
          <a:xfrm>
            <a:off x="1206500" y="2896656"/>
            <a:ext cx="21971000" cy="9607860"/>
          </a:xfrm>
          <a:prstGeom prst="rect">
            <a:avLst/>
          </a:prstGeom>
        </p:spPr>
        <p:txBody>
          <a:bodyPr/>
          <a:lstStyle/>
          <a:p>
            <a:pPr marL="355600" marR="812800" indent="-3556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50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</a:t>
            </a: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r>
              <a:rPr sz="4100" baseline="-5999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 - Persecutory Ideas </a:t>
            </a:r>
            <a:br>
              <a:rPr sz="41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r>
              <a:rPr sz="4100" baseline="-5999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 - Poignancy </a:t>
            </a:r>
            <a:br>
              <a:rPr sz="41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r>
              <a:rPr sz="4100" baseline="-5999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sz="4100">
                <a:latin typeface="Times New Roman"/>
                <a:ea typeface="Times New Roman"/>
                <a:cs typeface="Times New Roman"/>
                <a:sym typeface="Times New Roman"/>
              </a:rPr>
              <a:t> - Naïveté </a:t>
            </a:r>
          </a:p>
          <a:p>
            <a:pPr marL="355600" marR="812800" indent="-3556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50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Sc</a:t>
            </a:r>
            <a:r>
              <a:rPr baseline="-5999"/>
              <a:t>1</a:t>
            </a:r>
            <a:r>
              <a:t> - Social Alienation </a:t>
            </a:r>
            <a:br/>
            <a:r>
              <a:t>Sc</a:t>
            </a:r>
            <a:r>
              <a:rPr baseline="-5999"/>
              <a:t>2</a:t>
            </a:r>
            <a:r>
              <a:t> - Emotional Alienation </a:t>
            </a:r>
            <a:br/>
            <a:r>
              <a:t>Sc</a:t>
            </a:r>
            <a:r>
              <a:rPr baseline="-5999"/>
              <a:t>3</a:t>
            </a:r>
            <a:r>
              <a:t> - Lack of Ego Mastery-Cognitive </a:t>
            </a:r>
            <a:br/>
            <a:r>
              <a:t>Sc</a:t>
            </a:r>
            <a:r>
              <a:rPr baseline="-5999"/>
              <a:t>4</a:t>
            </a:r>
            <a:r>
              <a:t> - Lack of Ego Mastery-Conative </a:t>
            </a:r>
            <a:br/>
            <a:r>
              <a:t>Sc</a:t>
            </a:r>
            <a:r>
              <a:rPr baseline="-5999"/>
              <a:t>5 </a:t>
            </a:r>
            <a:r>
              <a:t>- Lack of Ego Mastery-Defective Inhibition </a:t>
            </a:r>
            <a:br/>
            <a:r>
              <a:t>Sc</a:t>
            </a:r>
            <a:r>
              <a:rPr baseline="-5999"/>
              <a:t>6 </a:t>
            </a:r>
            <a:r>
              <a:t>- Bizarre Sensory  Experiences </a:t>
            </a:r>
            <a:br/>
            <a:r>
              <a:t>Ma</a:t>
            </a:r>
            <a:r>
              <a:rPr baseline="-5999"/>
              <a:t>1</a:t>
            </a:r>
            <a:r>
              <a:t>- Amorality </a:t>
            </a:r>
            <a:br/>
            <a:r>
              <a:t>Ma</a:t>
            </a:r>
            <a:r>
              <a:rPr baseline="-5999"/>
              <a:t>2</a:t>
            </a:r>
            <a:r>
              <a:t>- Psychomotor Acceleration </a:t>
            </a:r>
            <a:br/>
            <a:r>
              <a:t>Ma</a:t>
            </a:r>
            <a:r>
              <a:rPr baseline="-5999"/>
              <a:t>3</a:t>
            </a:r>
            <a:r>
              <a:t>- Imperturbability </a:t>
            </a:r>
            <a:br/>
            <a:r>
              <a:t>Ma</a:t>
            </a:r>
            <a:r>
              <a:rPr baseline="-5999"/>
              <a:t>4</a:t>
            </a:r>
            <a:r>
              <a:t>- Ego Inflation</a:t>
            </a:r>
          </a:p>
          <a:p>
            <a:pPr marL="355600" marR="812800" indent="-3556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500">
                <a:solidFill>
                  <a:srgbClr val="1B1A1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Social Introversion Subscales</a:t>
            </a:r>
            <a:r>
              <a:t> </a:t>
            </a:r>
            <a:br/>
            <a:r>
              <a:t>Si</a:t>
            </a:r>
            <a:r>
              <a:rPr baseline="-5999"/>
              <a:t>1</a:t>
            </a:r>
            <a:r>
              <a:t> - Shyness / Self-Consciousness </a:t>
            </a:r>
            <a:br/>
            <a:r>
              <a:t>Si</a:t>
            </a:r>
            <a:r>
              <a:rPr baseline="-5999"/>
              <a:t>2</a:t>
            </a:r>
            <a:r>
              <a:t> - Social Avoidance  </a:t>
            </a:r>
            <a:br/>
            <a:r>
              <a:t>Si</a:t>
            </a:r>
            <a:r>
              <a:rPr baseline="-5999"/>
              <a:t>3</a:t>
            </a:r>
            <a:r>
              <a:t> - Alienation - Self and Others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MMPI-2 Restructured Clinical (RC) SCALES Description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29768">
              <a:lnSpc>
                <a:spcPct val="100000"/>
              </a:lnSpc>
              <a:defRPr sz="6392" spc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4230"/>
            </a:pPr>
            <a:r>
              <a:rPr sz="6392"/>
              <a:t>MMPI-2 Restructured Clinical (RC) SCALES Descriptions</a:t>
            </a:r>
          </a:p>
        </p:txBody>
      </p:sp>
      <p:sp>
        <p:nvSpPr>
          <p:cNvPr id="201" name="1st to quide clinical scale interpretation;  Now interpreted as a primary source of information…"/>
          <p:cNvSpPr txBox="1">
            <a:spLocks noGrp="1"/>
          </p:cNvSpPr>
          <p:nvPr>
            <p:ph type="body" idx="1"/>
          </p:nvPr>
        </p:nvSpPr>
        <p:spPr>
          <a:xfrm>
            <a:off x="1206500" y="2633109"/>
            <a:ext cx="21971000" cy="9871407"/>
          </a:xfrm>
          <a:prstGeom prst="rect">
            <a:avLst/>
          </a:prstGeom>
        </p:spPr>
        <p:txBody>
          <a:bodyPr/>
          <a:lstStyle/>
          <a:p>
            <a:pPr marL="0" lvl="1" indent="406908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1st to quide clinical scale interpretation;  Now interpreted as a primary source of information</a:t>
            </a:r>
          </a:p>
          <a:p>
            <a:pPr marL="0" lvl="1" indent="406908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lvl="1" indent="406908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RCd     -     Demoralization        &gt;     General dissatisfaction, unhappiness, hopelessness, </a:t>
            </a:r>
          </a:p>
          <a:p>
            <a:pPr marL="0" lvl="1" indent="406908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self-doubt, inefficacy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RC1     - Somatic Complaints    &gt;     Self-reported neurological, gastro-intestinal, and pain-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   related complaints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RC2     - Low Positive Emotions  &gt;   Lack, of or incapacity to experience positive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   emotions; Core vulnerability factor for depression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RC3     - Cynicism                        &gt;   Non-self-referential belief in human badness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RC4     - Antisocial Behavior        &gt;   Including, juvenile misconduct, family problems,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   substance misuse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RC6     – Ideas of Persecution     &gt;   Self-referential persecutory ideation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RC7 </a:t>
            </a:r>
            <a:r>
              <a:rPr sz="3026" b="1"/>
              <a:t>- Dysfunctional Negative Emotions </a:t>
            </a:r>
            <a:r>
              <a:rPr sz="2670" b="1"/>
              <a:t>  &gt;  </a:t>
            </a:r>
            <a:r>
              <a:t>Including, anxiety, irritability, anger, over-sensitivity,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   vulnerability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RC8 - Aberrant Experiences       &gt;     Unusual perceptual and thought processes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RC9 - Hypomanic Activation       &gt;     Impulsivity, grandiosity, aggression, and generalized </a:t>
            </a:r>
          </a:p>
          <a:p>
            <a:pPr marL="0" indent="0" defTabSz="406908">
              <a:lnSpc>
                <a:spcPct val="100000"/>
              </a:lnSpc>
              <a:spcBef>
                <a:spcPts val="0"/>
              </a:spcBef>
              <a:buSzTx/>
              <a:buNone/>
              <a:defRPr sz="4005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           activation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MMPI-2 PSY-5 SCALES Descriptions"/>
          <p:cNvSpPr txBox="1">
            <a:spLocks noGrp="1"/>
          </p:cNvSpPr>
          <p:nvPr>
            <p:ph type="title"/>
          </p:nvPr>
        </p:nvSpPr>
        <p:spPr>
          <a:xfrm>
            <a:off x="1206500" y="453083"/>
            <a:ext cx="21971000" cy="909101"/>
          </a:xfrm>
          <a:prstGeom prst="rect">
            <a:avLst/>
          </a:prstGeom>
        </p:spPr>
        <p:txBody>
          <a:bodyPr/>
          <a:lstStyle/>
          <a:p>
            <a:pPr defTabSz="182880">
              <a:lnSpc>
                <a:spcPct val="100000"/>
              </a:lnSpc>
              <a:defRPr sz="3200" spc="0"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</a:t>
            </a:r>
            <a:r>
              <a:rPr sz="5320"/>
              <a:t>MMPI-2 PSY-5 SCALES Descriptions </a:t>
            </a:r>
            <a:r>
              <a:rPr sz="5320" b="0"/>
              <a:t> </a:t>
            </a:r>
          </a:p>
        </p:txBody>
      </p:sp>
      <p:sp>
        <p:nvSpPr>
          <p:cNvPr id="204" name="Unlike the “Big Five” PSY-5 scales focuses on more dysfunctional range of personality functioning…"/>
          <p:cNvSpPr txBox="1">
            <a:spLocks noGrp="1"/>
          </p:cNvSpPr>
          <p:nvPr>
            <p:ph type="body" idx="1"/>
          </p:nvPr>
        </p:nvSpPr>
        <p:spPr>
          <a:xfrm>
            <a:off x="1206500" y="1560509"/>
            <a:ext cx="21971000" cy="1094400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200">
                <a:latin typeface="Arial"/>
                <a:ea typeface="Arial"/>
                <a:cs typeface="Arial"/>
                <a:sym typeface="Arial"/>
              </a:defRPr>
            </a:pPr>
            <a:r>
              <a:t>      </a:t>
            </a:r>
            <a:r>
              <a:rPr sz="3400" b="1"/>
              <a:t>Unlike the “Big Five” PSY-5 scales focuses on more dysfunctional range of personality functioning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endParaRPr sz="3400" b="1"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Aggressiveness (AGGR-r)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Offensive, instrumental aggression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Enjoy intimidating others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More likely to have history of being physically abusive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Psychoticism (PSYC-r)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Disconnection from reality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Unusual sensory/perceptual experiences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Alienation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Unrealistic expectations of harm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Disconstraint (DISC-r)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Risk-taking, impulsive behavior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Antisocial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Negative Emotionality/Neuroticism (NEGE-r)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Anxious, worry-prone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Focus on the negative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Overly Self-critical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Introversion/Low Positive Emotionality (INTR-r)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Social withdrawal </a:t>
            </a:r>
          </a:p>
          <a:p>
            <a:pPr marL="1701800" lvl="2" indent="-482600" defTabSz="457200">
              <a:lnSpc>
                <a:spcPct val="100000"/>
              </a:lnSpc>
              <a:spcBef>
                <a:spcPts val="0"/>
              </a:spcBef>
              <a:defRPr sz="3400" b="1">
                <a:latin typeface="Arial"/>
                <a:ea typeface="Arial"/>
                <a:cs typeface="Arial"/>
                <a:sym typeface="Arial"/>
              </a:defRPr>
            </a:pPr>
            <a:r>
              <a:t>Poor hedonic capacity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2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ADMINISTRATION OF THE MMPI-2"/>
          <p:cNvSpPr txBox="1">
            <a:spLocks noGrp="1"/>
          </p:cNvSpPr>
          <p:nvPr>
            <p:ph type="title"/>
          </p:nvPr>
        </p:nvSpPr>
        <p:spPr>
          <a:xfrm>
            <a:off x="1206500" y="450012"/>
            <a:ext cx="21971000" cy="1938311"/>
          </a:xfrm>
          <a:prstGeom prst="rect">
            <a:avLst/>
          </a:prstGeom>
        </p:spPr>
        <p:txBody>
          <a:bodyPr/>
          <a:lstStyle>
            <a:lvl1pPr algn="ctr" defTabSz="329184">
              <a:lnSpc>
                <a:spcPct val="100000"/>
              </a:lnSpc>
              <a:defRPr sz="6048" spc="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ADMINISTRATION OF THE MMPI-2  </a:t>
            </a:r>
          </a:p>
        </p:txBody>
      </p:sp>
      <p:sp>
        <p:nvSpPr>
          <p:cNvPr id="207" name="• Obtaining informed consent…"/>
          <p:cNvSpPr txBox="1">
            <a:spLocks noGrp="1"/>
          </p:cNvSpPr>
          <p:nvPr>
            <p:ph type="body" idx="1"/>
          </p:nvPr>
        </p:nvSpPr>
        <p:spPr>
          <a:xfrm>
            <a:off x="1206500" y="2011412"/>
            <a:ext cx="21971000" cy="10493104"/>
          </a:xfrm>
          <a:prstGeom prst="rect">
            <a:avLst/>
          </a:prstGeom>
        </p:spPr>
        <p:txBody>
          <a:bodyPr/>
          <a:lstStyle/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Obtaining informed consent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Describing the clinician’s ethical obligations to the examinee*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Explaining the clinician’s relationship to any third parties and obligations to persons or agencies other than the examinee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Providing a practical overview of the assessment, including location(s), date(s), and time(s) for testing and report preparation, access to the report, and arrangements for feedback and fees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Introducing the MMPI-2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Appealing for questions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Assessing sensory and motor barriers to completing the MMPI-2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Assessing reading comprehension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Conducting the test session</a:t>
            </a:r>
          </a:p>
          <a:p>
            <a:pPr marL="0" indent="0" defTabSz="452627">
              <a:lnSpc>
                <a:spcPct val="100000"/>
              </a:lnSpc>
              <a:spcBef>
                <a:spcPts val="0"/>
              </a:spcBef>
              <a:buSzTx/>
              <a:buNone/>
              <a:defRPr sz="4851">
                <a:latin typeface="Helvetica"/>
                <a:ea typeface="Helvetica"/>
                <a:cs typeface="Helvetica"/>
                <a:sym typeface="Helvetica"/>
              </a:defRPr>
            </a:pPr>
            <a:r>
              <a:t>• Performing post-test review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CORING THE MMPI-2…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28883"/>
          </a:xfrm>
          <a:prstGeom prst="rect">
            <a:avLst/>
          </a:prstGeom>
        </p:spPr>
        <p:txBody>
          <a:bodyPr/>
          <a:lstStyle/>
          <a:p>
            <a:pPr lvl="4" indent="731520" defTabSz="182880">
              <a:lnSpc>
                <a:spcPct val="100000"/>
              </a:lnSpc>
              <a:defRPr sz="1480" b="0" spc="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                                                                                           </a:t>
            </a:r>
            <a:r>
              <a:rPr sz="2960"/>
              <a:t>  </a:t>
            </a:r>
            <a:r>
              <a:rPr sz="2960" b="1"/>
              <a:t> </a:t>
            </a:r>
            <a:r>
              <a:rPr sz="4440" b="1"/>
              <a:t>SCORING THE MMPI-2</a:t>
            </a:r>
          </a:p>
          <a:p>
            <a:pPr defTabSz="182880">
              <a:lnSpc>
                <a:spcPct val="100000"/>
              </a:lnSpc>
              <a:defRPr sz="1480" b="0" spc="0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sz="4440" b="1"/>
              <a:t>Steps </a:t>
            </a:r>
            <a:r>
              <a:rPr sz="2960" b="1"/>
              <a:t>the MMPI-2</a:t>
            </a:r>
          </a:p>
        </p:txBody>
      </p:sp>
      <p:sp>
        <p:nvSpPr>
          <p:cNvPr id="210" name="STEPS…"/>
          <p:cNvSpPr txBox="1">
            <a:spLocks noGrp="1"/>
          </p:cNvSpPr>
          <p:nvPr>
            <p:ph type="body" idx="1"/>
          </p:nvPr>
        </p:nvSpPr>
        <p:spPr>
          <a:xfrm>
            <a:off x="755313" y="2714923"/>
            <a:ext cx="23264955" cy="9789593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 b="1">
                <a:latin typeface="Helvetica"/>
                <a:ea typeface="Helvetica"/>
                <a:cs typeface="Helvetica"/>
                <a:sym typeface="Helvetica"/>
              </a:defRPr>
            </a:pPr>
            <a:r>
              <a:t>STEPS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1. Select profile forms appropriate to the patient's gender.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2. Place the identifying information on the profile form in the spaces provided.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3. Identify the number of item omissions (unmarked and double-marked items) to derive the Cannot Say (?)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     score.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4. Derive raw scores for each of the MMPI-2 scales.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5. Transcribe raw scores, including the (?) score, to the appropriate spaces on the profile forms.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6. Transcribe fractions of K from the “Fractions of K” table on the clinical scale profile form onto the spaces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     provided below the raw scale scores for those scales receiving this correction.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7. Add these corrections to the raw scores of these scales.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8. Convert all raw scores to T-scores.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9. Plot profiles of T-scores for the scales.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10. Print the MMPI-2 profile code.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11. Prepare a list of Critical Items.*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700">
                <a:latin typeface="Helvetica"/>
                <a:ea typeface="Helvetica"/>
                <a:cs typeface="Helvetica"/>
                <a:sym typeface="Helvetica"/>
              </a:defRPr>
            </a:pPr>
            <a:r>
              <a:t>*See the Manual and the texts by Friedman et al. (2001) and Greene (2000).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Elevation Criteria and Symbols for Coding the MMPI-2 Profi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97763">
              <a:lnSpc>
                <a:spcPct val="100000"/>
              </a:lnSpc>
              <a:defRPr sz="3654" b="0" spc="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                             </a:t>
            </a:r>
            <a:r>
              <a:rPr sz="4350" b="1"/>
              <a:t>Elevation Criteria and Symbols for Coding the MMPI-2 Profile</a:t>
            </a:r>
          </a:p>
        </p:txBody>
      </p:sp>
      <p:sp>
        <p:nvSpPr>
          <p:cNvPr id="213" name="T-Score Range Symbol…"/>
          <p:cNvSpPr txBox="1">
            <a:spLocks noGrp="1"/>
          </p:cNvSpPr>
          <p:nvPr>
            <p:ph type="body" idx="1"/>
          </p:nvPr>
        </p:nvSpPr>
        <p:spPr>
          <a:xfrm>
            <a:off x="1206500" y="2771766"/>
            <a:ext cx="21971000" cy="9732750"/>
          </a:xfrm>
          <a:prstGeom prst="rect">
            <a:avLst/>
          </a:prstGeom>
        </p:spPr>
        <p:txBody>
          <a:bodyPr/>
          <a:lstStyle/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T-Score Range Symbol</a:t>
            </a:r>
          </a:p>
          <a:p>
            <a:pPr marL="0" lvl="6" indent="2743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&gt; 119                 **** (or !!)</a:t>
            </a:r>
          </a:p>
          <a:p>
            <a:pPr marL="0" lvl="6" indent="2743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110–119           *** (or !)</a:t>
            </a:r>
          </a:p>
          <a:p>
            <a:pPr marL="0" lvl="7" indent="3200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100–109            **</a:t>
            </a:r>
          </a:p>
          <a:p>
            <a:pPr marL="0" lvl="7" indent="3200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90–99               *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80–89               ”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70–79               ’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65–69              +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60–64              −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50–59              /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40–49              :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30–39              #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&lt;30 to the right of    #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MMPI-2 ADMINISTRATION AND SCOR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sz="8700" spc="-174"/>
            </a:lvl1pPr>
          </a:lstStyle>
          <a:p>
            <a:r>
              <a:t>MMPI-2 ADMINISTRATION AND SCORING</a:t>
            </a:r>
          </a:p>
        </p:txBody>
      </p:sp>
      <p:sp>
        <p:nvSpPr>
          <p:cNvPr id="154" name="MMPI-2  a 567 item self report, measures personality and psychopathology…"/>
          <p:cNvSpPr txBox="1">
            <a:spLocks noGrp="1"/>
          </p:cNvSpPr>
          <p:nvPr>
            <p:ph type="body" idx="1"/>
          </p:nvPr>
        </p:nvSpPr>
        <p:spPr>
          <a:xfrm>
            <a:off x="1206500" y="2885839"/>
            <a:ext cx="21971000" cy="9618677"/>
          </a:xfrm>
          <a:prstGeom prst="rect">
            <a:avLst/>
          </a:prstGeom>
        </p:spPr>
        <p:txBody>
          <a:bodyPr/>
          <a:lstStyle/>
          <a:p>
            <a:pPr marL="402336" indent="-402336" defTabSz="1609303">
              <a:spcBef>
                <a:spcPts val="2900"/>
              </a:spcBef>
              <a:defRPr sz="3168"/>
            </a:pPr>
            <a:r>
              <a:t>MMPI-2  a 567 item self report, measures personality and psychopathology</a:t>
            </a:r>
          </a:p>
          <a:p>
            <a:pPr marL="402336" indent="-402336" defTabSz="1609303">
              <a:spcBef>
                <a:spcPts val="2900"/>
              </a:spcBef>
              <a:defRPr sz="3168"/>
            </a:pPr>
            <a:r>
              <a:t>Consists of the following 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Eight (8) validity 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Ten (10) Clinical 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Fifteen (15) Content scales</a:t>
            </a:r>
          </a:p>
          <a:p>
            <a:pPr marL="2011680" lvl="4" indent="-402336" defTabSz="1609303">
              <a:spcBef>
                <a:spcPts val="2900"/>
              </a:spcBef>
              <a:defRPr sz="3168"/>
            </a:pPr>
            <a:r>
              <a:t>Others include: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Fifteen (15) supplementary 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Twenty-eight (28) Harris-Lingoes subscales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Three Social Introversion scales</a:t>
            </a:r>
          </a:p>
          <a:p>
            <a:pPr marL="1207008" lvl="2" indent="-402336" defTabSz="1609303">
              <a:spcBef>
                <a:spcPts val="2900"/>
              </a:spcBef>
              <a:defRPr sz="3168"/>
            </a:pPr>
            <a:r>
              <a:t>Twenty-seven Content Component scales</a:t>
            </a:r>
          </a:p>
          <a:p>
            <a:pPr marL="2011680" lvl="4" indent="-402336" defTabSz="1609303">
              <a:spcBef>
                <a:spcPts val="2900"/>
              </a:spcBef>
              <a:defRPr sz="3168"/>
            </a:pPr>
            <a:r>
              <a:t>Nine (9) Restructured Clinical  (RC) Scales</a:t>
            </a:r>
          </a:p>
          <a:p>
            <a:pPr marL="2011680" lvl="4" indent="-402336" defTabSz="1609303">
              <a:spcBef>
                <a:spcPts val="2900"/>
              </a:spcBef>
              <a:defRPr sz="3168"/>
            </a:pPr>
            <a:r>
              <a:t>Personality Psychopathology-Five scales (PSY-5)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ROFILE CODES MMPI-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                 PROFILE CODES MMPI-2</a:t>
            </a:r>
          </a:p>
        </p:txBody>
      </p:sp>
      <p:sp>
        <p:nvSpPr>
          <p:cNvPr id="216" name="SCALE 1            12/21     13/31     16/61     17/71      18/81     19/91…"/>
          <p:cNvSpPr txBox="1">
            <a:spLocks noGrp="1"/>
          </p:cNvSpPr>
          <p:nvPr>
            <p:ph type="body" idx="1"/>
          </p:nvPr>
        </p:nvSpPr>
        <p:spPr>
          <a:xfrm>
            <a:off x="1206500" y="2880405"/>
            <a:ext cx="21971000" cy="9624111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   SCALE 1            12/21     13/31     16/61     17/71      18/81     19/91</a:t>
            </a:r>
          </a:p>
          <a:p>
            <a:pPr lvl="1">
              <a:defRPr b="1"/>
            </a:pPr>
            <a:r>
              <a:t>SCALE 2            23/32     24/42     26/62    27/72       28/82     29/92</a:t>
            </a:r>
          </a:p>
          <a:p>
            <a:pPr lvl="1">
              <a:defRPr b="1"/>
            </a:pPr>
            <a:r>
              <a:t>SCALE 3            34/43     36/63     37/73     38/83      39/93</a:t>
            </a:r>
          </a:p>
          <a:p>
            <a:pPr lvl="1">
              <a:defRPr b="1"/>
            </a:pPr>
            <a:r>
              <a:t>SCALE 4            46/64     47/74     48/84     49/94</a:t>
            </a:r>
          </a:p>
          <a:p>
            <a:pPr lvl="1">
              <a:defRPr b="1"/>
            </a:pPr>
            <a:r>
              <a:t>SCALE 6             68/86     69/96</a:t>
            </a:r>
          </a:p>
          <a:p>
            <a:pPr lvl="1">
              <a:defRPr b="1"/>
            </a:pPr>
            <a:r>
              <a:t>SCALE 7             78/87     79/97</a:t>
            </a:r>
          </a:p>
          <a:p>
            <a:pPr lvl="1">
              <a:defRPr b="1"/>
            </a:pPr>
            <a:r>
              <a:t>SCALES 8           89/98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OMPARING MMPI-2;  MMPI-2 RF &amp; MMPI-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292038">
              <a:defRPr sz="7990" spc="-159"/>
            </a:lvl1pPr>
          </a:lstStyle>
          <a:p>
            <a:r>
              <a:t>   COMPARING MMPI-2;  MMPI-2 RF &amp; MMPI-3</a:t>
            </a:r>
          </a:p>
        </p:txBody>
      </p:sp>
      <p:sp>
        <p:nvSpPr>
          <p:cNvPr id="219" name="MMPI-2                            MMPI-2-RF                     MMPI-3…"/>
          <p:cNvSpPr txBox="1">
            <a:spLocks noGrp="1"/>
          </p:cNvSpPr>
          <p:nvPr>
            <p:ph type="body" idx="1"/>
          </p:nvPr>
        </p:nvSpPr>
        <p:spPr>
          <a:xfrm>
            <a:off x="1206500" y="2707155"/>
            <a:ext cx="21971000" cy="9924361"/>
          </a:xfrm>
          <a:prstGeom prst="rect">
            <a:avLst/>
          </a:prstGeom>
        </p:spPr>
        <p:txBody>
          <a:bodyPr/>
          <a:lstStyle/>
          <a:p>
            <a:pPr marL="0" lvl="2" indent="914400">
              <a:lnSpc>
                <a:spcPct val="100000"/>
              </a:lnSpc>
              <a:buSzTx/>
              <a:buNone/>
            </a:pPr>
            <a:r>
              <a:t>                   </a:t>
            </a:r>
          </a:p>
          <a:p>
            <a:pPr marL="0" lvl="8" indent="3657600">
              <a:lnSpc>
                <a:spcPct val="100000"/>
              </a:lnSpc>
              <a:buSzTx/>
              <a:buNone/>
            </a:pPr>
            <a:r>
              <a:rPr sz="4600">
                <a:latin typeface="Times New Roman"/>
                <a:ea typeface="Times New Roman"/>
                <a:cs typeface="Times New Roman"/>
                <a:sym typeface="Times New Roman"/>
              </a:rPr>
              <a:t>MMPI-2                            MMPI-2-RF                     MMPI-3</a:t>
            </a:r>
          </a:p>
          <a:p>
            <a:pPr marL="0" lvl="8" indent="3657600">
              <a:lnSpc>
                <a:spcPct val="100000"/>
              </a:lnSpc>
              <a:buSzTx/>
              <a:buNone/>
              <a:defRPr sz="4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567  items                          338 items                         335 </a:t>
            </a:r>
            <a:r>
              <a:rPr sz="2600"/>
              <a:t>75 items dropped from mmpi-2</a:t>
            </a:r>
          </a:p>
          <a:p>
            <a:pPr marL="0" lvl="2" indent="914400">
              <a:lnSpc>
                <a:spcPct val="100000"/>
              </a:lnSpc>
              <a:buSzTx/>
              <a:buNone/>
              <a:defRPr sz="4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60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MMPI-2   or  FAM for Practical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             MMPI-2   or  FAM for Practicals</a:t>
            </a:r>
          </a:p>
        </p:txBody>
      </p:sp>
      <p:sp>
        <p:nvSpPr>
          <p:cNvPr id="222" name="QUESTIONS BOOKLET…"/>
          <p:cNvSpPr txBox="1">
            <a:spLocks noGrp="1"/>
          </p:cNvSpPr>
          <p:nvPr>
            <p:ph type="body" idx="1"/>
          </p:nvPr>
        </p:nvSpPr>
        <p:spPr>
          <a:xfrm>
            <a:off x="1206500" y="2643755"/>
            <a:ext cx="21971000" cy="986076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/>
          </a:p>
          <a:p>
            <a:pPr marL="0" indent="0">
              <a:buSzTx/>
              <a:buNone/>
            </a:pPr>
            <a:endParaRPr/>
          </a:p>
          <a:p>
            <a:r>
              <a:t>QUESTIONS BOOKLET</a:t>
            </a:r>
          </a:p>
          <a:p>
            <a:r>
              <a:t>SCORING KEYS</a:t>
            </a:r>
          </a:p>
          <a:p>
            <a:r>
              <a:t>ANSWER SHEET</a:t>
            </a:r>
          </a:p>
          <a:p>
            <a:r>
              <a:t>GRAPH MALE/FEMALE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HE END FOR NOW…"/>
          <p:cNvSpPr txBox="1">
            <a:spLocks noGrp="1"/>
          </p:cNvSpPr>
          <p:nvPr>
            <p:ph type="body" idx="1"/>
          </p:nvPr>
        </p:nvSpPr>
        <p:spPr>
          <a:xfrm>
            <a:off x="1206500" y="2583031"/>
            <a:ext cx="21971000" cy="9921485"/>
          </a:xfrm>
          <a:prstGeom prst="rect">
            <a:avLst/>
          </a:prstGeom>
        </p:spPr>
        <p:txBody>
          <a:bodyPr/>
          <a:lstStyle/>
          <a:p>
            <a:r>
              <a:t>            </a:t>
            </a:r>
          </a:p>
          <a:p>
            <a:endParaRPr/>
          </a:p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r>
              <a:t>                                    THE END FOR NOW</a:t>
            </a:r>
          </a:p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  <a:p>
            <a:pPr marL="0" lvl="8" indent="3657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r>
              <a:t>                     ANY QUESTIONS?</a:t>
            </a:r>
          </a:p>
          <a:p>
            <a:pPr marL="0" lvl="8" indent="3657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r>
              <a:t>                        THANK YOU FOR YOUR ATTENTION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MMPI-2 ADMINISTRATION AND SCOR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sz="8700" spc="-174"/>
            </a:lvl1pPr>
          </a:lstStyle>
          <a:p>
            <a:r>
              <a:t>MMPI-2 ADMINISTRATION AND SCORING</a:t>
            </a:r>
          </a:p>
        </p:txBody>
      </p:sp>
      <p:sp>
        <p:nvSpPr>
          <p:cNvPr id="157" name="REASONS FOR TEST…"/>
          <p:cNvSpPr txBox="1">
            <a:spLocks noGrp="1"/>
          </p:cNvSpPr>
          <p:nvPr>
            <p:ph type="body" idx="1"/>
          </p:nvPr>
        </p:nvSpPr>
        <p:spPr>
          <a:xfrm>
            <a:off x="1206500" y="2546965"/>
            <a:ext cx="21971000" cy="9957551"/>
          </a:xfrm>
          <a:prstGeom prst="rect">
            <a:avLst/>
          </a:prstGeom>
        </p:spPr>
        <p:txBody>
          <a:bodyPr/>
          <a:lstStyle/>
          <a:p>
            <a:pPr marL="505968" indent="-505968" defTabSz="2023821">
              <a:spcBef>
                <a:spcPts val="3700"/>
              </a:spcBef>
              <a:defRPr sz="3984" b="1"/>
            </a:pPr>
            <a:r>
              <a:t>REASONS FOR TEST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Identify Psychopathology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Develop treatment plans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Assist with differential diagnosis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Part of therapeutic assessment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Help answer legal questions</a:t>
            </a:r>
          </a:p>
          <a:p>
            <a:pPr marL="2023872" lvl="3" indent="-505968" defTabSz="2023821">
              <a:spcBef>
                <a:spcPts val="3700"/>
              </a:spcBef>
              <a:defRPr sz="3984"/>
            </a:pPr>
            <a:r>
              <a:t>Child custody disputes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Personnel selection/ screening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Substance abuse programmes</a:t>
            </a:r>
          </a:p>
          <a:p>
            <a:pPr marL="1011936" lvl="1" indent="-505968" defTabSz="2023821">
              <a:spcBef>
                <a:spcPts val="3700"/>
              </a:spcBef>
              <a:defRPr sz="3984"/>
            </a:pPr>
            <a:r>
              <a:t>Evaluate the thoughts, feelings, attitudes, and behaviours that make up one’s personality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MMPI-2 ADMINISTRATION AND SCOR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sz="8700" spc="-174"/>
            </a:lvl1pPr>
          </a:lstStyle>
          <a:p>
            <a:r>
              <a:t>MMPI-2 ADMINISTRATION AND SCORING</a:t>
            </a:r>
          </a:p>
        </p:txBody>
      </p:sp>
      <p:sp>
        <p:nvSpPr>
          <p:cNvPr id="160" name="WHAT TO CONSIDER…"/>
          <p:cNvSpPr txBox="1">
            <a:spLocks noGrp="1"/>
          </p:cNvSpPr>
          <p:nvPr>
            <p:ph type="body" idx="1"/>
          </p:nvPr>
        </p:nvSpPr>
        <p:spPr>
          <a:xfrm>
            <a:off x="1206500" y="2705667"/>
            <a:ext cx="21971000" cy="9798849"/>
          </a:xfrm>
          <a:prstGeom prst="rect">
            <a:avLst/>
          </a:prstGeom>
        </p:spPr>
        <p:txBody>
          <a:bodyPr/>
          <a:lstStyle/>
          <a:p>
            <a:pPr marL="414527" indent="-414527" defTabSz="1658070">
              <a:spcBef>
                <a:spcPts val="3000"/>
              </a:spcBef>
              <a:defRPr sz="3264" b="1"/>
            </a:pPr>
            <a:r>
              <a:t>WHAT TO CONSIDER</a:t>
            </a:r>
          </a:p>
          <a:p>
            <a:pPr marL="1243583" lvl="2" indent="-414527" defTabSz="1658070">
              <a:spcBef>
                <a:spcPts val="3000"/>
              </a:spcBef>
              <a:defRPr sz="3264" b="1"/>
            </a:pPr>
            <a:r>
              <a:t>Client’s background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Family history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Medical History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Mental health history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Culture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Gender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Age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Ethnicity/Race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Referral source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Educational/Economic etc. status</a:t>
            </a:r>
          </a:p>
          <a:p>
            <a:pPr marL="2072639" lvl="4" indent="-414527" defTabSz="1658070">
              <a:spcBef>
                <a:spcPts val="3000"/>
              </a:spcBef>
              <a:defRPr sz="3264"/>
            </a:pPr>
            <a:r>
              <a:t>Severity/Level of Psychopathology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MMPI-2 SCALES - Eight (8) validity scales"/>
          <p:cNvSpPr txBox="1">
            <a:spLocks noGrp="1"/>
          </p:cNvSpPr>
          <p:nvPr>
            <p:ph type="title"/>
          </p:nvPr>
        </p:nvSpPr>
        <p:spPr>
          <a:xfrm>
            <a:off x="1206500" y="759642"/>
            <a:ext cx="21971000" cy="1356242"/>
          </a:xfrm>
          <a:prstGeom prst="rect">
            <a:avLst/>
          </a:prstGeom>
        </p:spPr>
        <p:txBody>
          <a:bodyPr/>
          <a:lstStyle>
            <a:lvl1pPr defTabSz="1755604">
              <a:defRPr sz="8352" spc="-167"/>
            </a:lvl1pPr>
          </a:lstStyle>
          <a:p>
            <a:r>
              <a:t> MMPI-2 SCALES - Eight (8) validity scales  </a:t>
            </a:r>
          </a:p>
        </p:txBody>
      </p:sp>
      <p:sp>
        <p:nvSpPr>
          <p:cNvPr id="163" name="Slide bullet text"/>
          <p:cNvSpPr txBox="1">
            <a:spLocks noGrp="1"/>
          </p:cNvSpPr>
          <p:nvPr>
            <p:ph type="body" idx="1"/>
          </p:nvPr>
        </p:nvSpPr>
        <p:spPr>
          <a:xfrm>
            <a:off x="1206500" y="2141964"/>
            <a:ext cx="21971000" cy="10358327"/>
          </a:xfrm>
          <a:prstGeom prst="rect">
            <a:avLst/>
          </a:prstGeom>
        </p:spPr>
        <p:txBody>
          <a:bodyPr/>
          <a:lstStyle/>
          <a:p>
            <a:pPr marL="182880" indent="-127000" defTabSz="182880">
              <a:lnSpc>
                <a:spcPct val="100000"/>
              </a:lnSpc>
              <a:spcBef>
                <a:spcPts val="0"/>
              </a:spcBef>
              <a:buSzPct val="100000"/>
              <a:buFont typeface="Georgia"/>
              <a:buAutoNum type="arabicPeriod"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marL="0" indent="0" defTabSz="182880">
              <a:lnSpc>
                <a:spcPct val="100000"/>
              </a:lnSpc>
              <a:spcBef>
                <a:spcPts val="0"/>
              </a:spcBef>
              <a:buSzTx/>
              <a:buNone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marL="182880" indent="-127000" defTabSz="182880">
              <a:lnSpc>
                <a:spcPct val="100000"/>
              </a:lnSpc>
              <a:spcBef>
                <a:spcPts val="0"/>
              </a:spcBef>
              <a:buSzPct val="100000"/>
              <a:buFont typeface="Georgia"/>
              <a:buAutoNum type="arabicPeriod" startAt="2"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marL="0" indent="0" defTabSz="182880">
              <a:lnSpc>
                <a:spcPct val="100000"/>
              </a:lnSpc>
              <a:spcBef>
                <a:spcPts val="0"/>
              </a:spcBef>
              <a:buSzTx/>
              <a:buNone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</p:txBody>
      </p:sp>
      <p:pic>
        <p:nvPicPr>
          <p:cNvPr id="164" name="MMPI-Validity-Scales.jpg" descr="MMPI-Validity-Sca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2141964"/>
            <a:ext cx="21869273" cy="9901922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Rectangle"/>
          <p:cNvSpPr txBox="1"/>
          <p:nvPr/>
        </p:nvSpPr>
        <p:spPr>
          <a:xfrm>
            <a:off x="1206500" y="2141964"/>
            <a:ext cx="12700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marL="457200" indent="-317500" algn="l" defTabSz="457200">
              <a:buSzPct val="100000"/>
              <a:buFont typeface="Georgia"/>
              <a:buAutoNum type="arabicPeriod"/>
              <a:defRPr sz="175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algn="l" defTabSz="457200">
              <a:defRPr sz="175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defRPr>
            </a:pPr>
            <a:endParaRPr/>
          </a:p>
        </p:txBody>
      </p:sp>
      <p:pic>
        <p:nvPicPr>
          <p:cNvPr id="166" name="MMPI-Validity-Scales.jpg" descr="MMPI-Validity-Sca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2141964"/>
            <a:ext cx="21869273" cy="99019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MMPI-Validity-Scales.jpg" descr="MMPI-Validity-Sca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2141964"/>
            <a:ext cx="21869273" cy="99019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MMPI-2 SCALES - Ten (10) Clinical sc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28754">
              <a:defRPr sz="8700" spc="-174"/>
            </a:lvl1pPr>
          </a:lstStyle>
          <a:p>
            <a:r>
              <a:t> MMPI-2 SCALES - Ten (10) Clinical scales</a:t>
            </a:r>
          </a:p>
        </p:txBody>
      </p:sp>
      <p:sp>
        <p:nvSpPr>
          <p:cNvPr id="170" name="Slide bullet text"/>
          <p:cNvSpPr txBox="1">
            <a:spLocks noGrp="1"/>
          </p:cNvSpPr>
          <p:nvPr>
            <p:ph type="body" idx="1"/>
          </p:nvPr>
        </p:nvSpPr>
        <p:spPr>
          <a:xfrm>
            <a:off x="1206500" y="2816948"/>
            <a:ext cx="21971000" cy="9687568"/>
          </a:xfrm>
          <a:prstGeom prst="rect">
            <a:avLst/>
          </a:prstGeom>
        </p:spPr>
        <p:txBody>
          <a:bodyPr/>
          <a:lstStyle/>
          <a:p>
            <a:pPr marL="182880" indent="-127000" defTabSz="182880">
              <a:lnSpc>
                <a:spcPct val="100000"/>
              </a:lnSpc>
              <a:spcBef>
                <a:spcPts val="0"/>
              </a:spcBef>
              <a:buSzPct val="100000"/>
              <a:buFont typeface="Georgia"/>
              <a:buAutoNum type="arabicPeriod"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marL="0" indent="0" defTabSz="182880">
              <a:lnSpc>
                <a:spcPct val="100000"/>
              </a:lnSpc>
              <a:spcBef>
                <a:spcPts val="0"/>
              </a:spcBef>
              <a:buSzTx/>
              <a:buNone/>
              <a:defRPr sz="700">
                <a:latin typeface="Georgia"/>
                <a:ea typeface="Georgia"/>
                <a:cs typeface="Georgia"/>
                <a:sym typeface="Georgia"/>
              </a:defRPr>
            </a:pPr>
            <a:endParaRPr/>
          </a:p>
        </p:txBody>
      </p:sp>
      <p:pic>
        <p:nvPicPr>
          <p:cNvPr id="171" name="MMPI-Clinical-Scales.jpg" descr="MMPI-Clinical-Sca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2816948"/>
            <a:ext cx="21869273" cy="94523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MMPI-2 SCALES - Fifteen (15) Content sc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706837">
              <a:defRPr sz="8119" spc="-162"/>
            </a:lvl1pPr>
          </a:lstStyle>
          <a:p>
            <a:r>
              <a:t> MMPI-2 SCALES - Fifteen (15) Content scales</a:t>
            </a:r>
          </a:p>
        </p:txBody>
      </p:sp>
      <p:sp>
        <p:nvSpPr>
          <p:cNvPr id="174" name="table"/>
          <p:cNvSpPr txBox="1">
            <a:spLocks noGrp="1"/>
          </p:cNvSpPr>
          <p:nvPr>
            <p:ph type="body" idx="1"/>
          </p:nvPr>
        </p:nvSpPr>
        <p:spPr>
          <a:xfrm>
            <a:off x="1206500" y="3024493"/>
            <a:ext cx="21971000" cy="9480023"/>
          </a:xfrm>
          <a:prstGeom prst="rect">
            <a:avLst/>
          </a:prstGeom>
        </p:spPr>
        <p:txBody>
          <a:bodyPr/>
          <a:lstStyle/>
          <a:p>
            <a:r>
              <a:t>table </a:t>
            </a:r>
          </a:p>
        </p:txBody>
      </p:sp>
      <p:graphicFrame>
        <p:nvGraphicFramePr>
          <p:cNvPr id="175" name="Table"/>
          <p:cNvGraphicFramePr/>
          <p:nvPr/>
        </p:nvGraphicFramePr>
        <p:xfrm>
          <a:off x="2038389" y="3922248"/>
          <a:ext cx="10985501" cy="82560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07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2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2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3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 b="1"/>
                        <a:t>S/no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300" b="1"/>
                        <a:t>ABBREVIATION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300" b="1"/>
                        <a:t>DESCRIPTION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WHAT IT MEASURES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 b="1"/>
                        <a:t>NUMBER OF ITEMS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ANX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ANXIETY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FRS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FEARS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OBS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OBSESSIONS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16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DEP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DEPRESSION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HEA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HEALTH CONCERNS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36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BIZ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BIZARRE MENTATION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7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ANG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ANGER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16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CYN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CYNICISM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9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ASP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ANTISOCIAL PRACTICES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22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TPA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TYPE 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19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LSE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LOW SELF-ESTEEM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SOD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SOCIAL DISCOMFORT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FAM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FAMILY PROBLEMS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25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WRK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WORK INTERFERENCE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15206"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15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TRT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400"/>
                        <a:t>NEGATIVE TREATMENT INDICATORS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26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MMPI-2 SCALE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365469">
              <a:defRPr sz="4760" spc="-95"/>
            </a:pPr>
            <a:r>
              <a:t>                                               MMPI-2 SCALES </a:t>
            </a:r>
          </a:p>
          <a:p>
            <a:pPr defTabSz="1365469">
              <a:defRPr sz="4760" spc="-95"/>
            </a:pPr>
            <a:r>
              <a:t>12 of 15 CONTENT SCALES PRODUCED 27 CONTENT COMPONENT SCALES</a:t>
            </a:r>
          </a:p>
        </p:txBody>
      </p:sp>
      <p:sp>
        <p:nvSpPr>
          <p:cNvPr id="178" name="FEARS  Subscales…"/>
          <p:cNvSpPr txBox="1">
            <a:spLocks noGrp="1"/>
          </p:cNvSpPr>
          <p:nvPr>
            <p:ph type="body" idx="1"/>
          </p:nvPr>
        </p:nvSpPr>
        <p:spPr>
          <a:xfrm>
            <a:off x="1197765" y="2067517"/>
            <a:ext cx="23364035" cy="1053689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457200" defTabSz="9144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9144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FEARS  Subscales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Generalized Fearfulness (FRS1) 12 items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 Multiple Fears (FRS2) 10 items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cap="all"/>
              <a:t>Depression </a:t>
            </a:r>
            <a:r>
              <a:t>Subscales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Lack of Drive (DEP1) 12 items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Dysphoria (DEP2) 6 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Self-.‐Deprecia9on (DEP3) 7 items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Suicidal Idea9on (DEP4)5 items</a:t>
            </a:r>
          </a:p>
          <a:p>
            <a:pPr marL="0" lvl="2" indent="9144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cap="all"/>
              <a:t>Health Concerns</a:t>
            </a:r>
            <a:r>
              <a:t> Subscales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Gastrointestinal Symptoms (HEA1) 5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Neurological Symptoms (HEA2) 12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General Health Concerns (HEA3) 6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cap="all"/>
              <a:t>Bizarre Mentation</a:t>
            </a:r>
            <a:r>
              <a:t> Subscales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Psychotic Symptomatology (BIZ1)11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Schizotypal Characteristics (BIZ2) 9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3000" b="1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cap="all"/>
              <a:t>Anger</a:t>
            </a:r>
            <a:r>
              <a:t> Subscales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Explosive Behaviour (ANG1) 7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• Irritability (ANG2) 7 items 12</a:t>
            </a:r>
          </a:p>
          <a:p>
            <a:pPr marL="0" lvl="1" indent="457200" defTabSz="914400">
              <a:lnSpc>
                <a:spcPct val="100000"/>
              </a:lnSpc>
              <a:spcBef>
                <a:spcPts val="0"/>
              </a:spcBef>
              <a:buSzTx/>
              <a:buNone/>
              <a:defRPr sz="24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12 of 15 CONTENT SCALES PRODUCED 27 CONTENT COMPONENT SCALES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157781"/>
          </a:xfrm>
          <a:prstGeom prst="rect">
            <a:avLst/>
          </a:prstGeom>
        </p:spPr>
        <p:txBody>
          <a:bodyPr/>
          <a:lstStyle>
            <a:lvl1pPr defTabSz="1365469">
              <a:defRPr sz="4760" spc="-95"/>
            </a:lvl1pPr>
          </a:lstStyle>
          <a:p>
            <a:r>
              <a:t>12 of 15 CONTENT SCALES PRODUCED 27 CONTENT COMPONENT SCALES</a:t>
            </a:r>
          </a:p>
        </p:txBody>
      </p:sp>
      <p:sp>
        <p:nvSpPr>
          <p:cNvPr id="181" name="Cynicism Subscales…"/>
          <p:cNvSpPr txBox="1">
            <a:spLocks noGrp="1"/>
          </p:cNvSpPr>
          <p:nvPr>
            <p:ph type="body" idx="1"/>
          </p:nvPr>
        </p:nvSpPr>
        <p:spPr>
          <a:xfrm>
            <a:off x="1206500" y="2350720"/>
            <a:ext cx="21971000" cy="998543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Cynicism</a:t>
            </a:r>
            <a:r>
              <a:t> 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 </a:t>
            </a:r>
            <a:r>
              <a:rPr sz="2500"/>
              <a:t>Misanthropic Beliefs (CYN1) 15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Interpersonal Suspiciousness (CYN2) 8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Antisocial Practices</a:t>
            </a:r>
            <a:r>
              <a:t> 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</a:t>
            </a:r>
            <a:r>
              <a:rPr sz="2500"/>
              <a:t> Antisocial Attitudes (ASP1)16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Antisocial Behaviours (ASP2) 5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Type A </a:t>
            </a:r>
            <a:r>
              <a:t>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</a:t>
            </a:r>
            <a:r>
              <a:rPr sz="2500"/>
              <a:t> Impatience (TPA1) 6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Competitive Drive (TPA2) 9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cap="all"/>
              <a:t>Low Self-.‐Esteem </a:t>
            </a:r>
            <a:r>
              <a:t>Subscales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900">
                <a:latin typeface="Helvetica"/>
                <a:ea typeface="Helvetica"/>
                <a:cs typeface="Helvetica"/>
                <a:sym typeface="Helvetica"/>
              </a:defRPr>
            </a:pPr>
            <a:r>
              <a:t>•</a:t>
            </a:r>
            <a:r>
              <a:rPr sz="2500"/>
              <a:t> Self-.‐Doubt (LSE1) 11 items</a:t>
            </a:r>
          </a:p>
          <a:p>
            <a:pPr marL="0" lvl="1" indent="457200" defTabSz="457200">
              <a:lnSpc>
                <a:spcPct val="100000"/>
              </a:lnSpc>
              <a:spcBef>
                <a:spcPts val="0"/>
              </a:spcBef>
              <a:buSzTx/>
              <a:buNone/>
              <a:defRPr sz="2500">
                <a:latin typeface="Helvetica"/>
                <a:ea typeface="Helvetica"/>
                <a:cs typeface="Helvetica"/>
                <a:sym typeface="Helvetica"/>
              </a:defRPr>
            </a:pPr>
            <a:r>
              <a:t>• Submissiveness (LSE2) 6 items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23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21_BasicWhite</vt:lpstr>
      <vt:lpstr>PowerPoint Presentation</vt:lpstr>
      <vt:lpstr>MMPI-2 ADMINISTRATION AND SCORING</vt:lpstr>
      <vt:lpstr>MMPI-2 ADMINISTRATION AND SCORING</vt:lpstr>
      <vt:lpstr>MMPI-2 ADMINISTRATION AND SCORING</vt:lpstr>
      <vt:lpstr> MMPI-2 SCALES - Eight (8) validity scales  </vt:lpstr>
      <vt:lpstr> MMPI-2 SCALES - Ten (10) Clinical scales</vt:lpstr>
      <vt:lpstr> MMPI-2 SCALES - Fifteen (15) Content scales</vt:lpstr>
      <vt:lpstr>                                               MMPI-2 SCALES  12 of 15 CONTENT SCALES PRODUCED 27 CONTENT COMPONENT SCALES</vt:lpstr>
      <vt:lpstr>12 of 15 CONTENT SCALES PRODUCED 27 CONTENT COMPONENT SCALES</vt:lpstr>
      <vt:lpstr>12 of 15 CONTENT SCALES PRODUCED 27 CONTENT COMPONENT SCALES</vt:lpstr>
      <vt:lpstr>                    Fifteen (15) Supplementary scales</vt:lpstr>
      <vt:lpstr> PERSONALITY  PSYCHOPATHOLOGY - FIVE (BIG-5)</vt:lpstr>
      <vt:lpstr>                                        Harris-Lingoes Subscales </vt:lpstr>
      <vt:lpstr>                                        Harris-Lingoes Subscales </vt:lpstr>
      <vt:lpstr>MMPI-2 Restructured Clinical (RC) SCALES Descriptions</vt:lpstr>
      <vt:lpstr>                                MMPI-2 PSY-5 SCALES Descriptions  </vt:lpstr>
      <vt:lpstr>ADMINISTRATION OF THE MMPI-2  </vt:lpstr>
      <vt:lpstr>                                                                                              SCORING THE MMPI-2 Steps the MMPI-2</vt:lpstr>
      <vt:lpstr>                             Elevation Criteria and Symbols for Coding the MMPI-2 Profile</vt:lpstr>
      <vt:lpstr>                 PROFILE CODES MMPI-2</vt:lpstr>
      <vt:lpstr>   COMPARING MMPI-2;  MMPI-2 RF &amp; MMPI-3</vt:lpstr>
      <vt:lpstr>             MMPI-2   or  FAM for Practicals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Gloria Karuri</cp:lastModifiedBy>
  <cp:revision>1</cp:revision>
  <dcterms:modified xsi:type="dcterms:W3CDTF">2022-11-07T22:30:42Z</dcterms:modified>
</cp:coreProperties>
</file>