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2" r:id="rId57"/>
    <p:sldId id="311" r:id="rId5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0B35174-E038-42CB-92AB-4F1737D1248F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  <p14:sldId id="269"/>
            <p14:sldId id="270"/>
            <p14:sldId id="271"/>
            <p14:sldId id="272"/>
            <p14:sldId id="273"/>
            <p14:sldId id="274"/>
            <p14:sldId id="275"/>
            <p14:sldId id="276"/>
            <p14:sldId id="277"/>
            <p14:sldId id="278"/>
            <p14:sldId id="279"/>
          </p14:sldIdLst>
        </p14:section>
        <p14:section name="Untitled Section" id="{6AC8FB72-947B-436D-B608-0143BC379FE6}">
          <p14:sldIdLst>
            <p14:sldId id="280"/>
            <p14:sldId id="281"/>
            <p14:sldId id="282"/>
            <p14:sldId id="283"/>
            <p14:sldId id="284"/>
            <p14:sldId id="285"/>
            <p14:sldId id="286"/>
            <p14:sldId id="287"/>
            <p14:sldId id="288"/>
            <p14:sldId id="289"/>
            <p14:sldId id="290"/>
            <p14:sldId id="291"/>
            <p14:sldId id="292"/>
            <p14:sldId id="293"/>
            <p14:sldId id="294"/>
            <p14:sldId id="295"/>
            <p14:sldId id="296"/>
            <p14:sldId id="297"/>
            <p14:sldId id="298"/>
            <p14:sldId id="299"/>
            <p14:sldId id="300"/>
            <p14:sldId id="301"/>
            <p14:sldId id="302"/>
            <p14:sldId id="303"/>
            <p14:sldId id="304"/>
            <p14:sldId id="305"/>
            <p14:sldId id="306"/>
            <p14:sldId id="307"/>
            <p14:sldId id="308"/>
            <p14:sldId id="309"/>
            <p14:sldId id="310"/>
            <p14:sldId id="312"/>
            <p14:sldId id="31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AC7F1-EFCB-4C69-BAC4-D77644EBAC5D}" type="datetimeFigureOut">
              <a:rPr lang="en-GB" smtClean="0"/>
              <a:t>08/06/2023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1B577-8ADF-4CF2-A053-0F93BC8748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28437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AC7F1-EFCB-4C69-BAC4-D77644EBAC5D}" type="datetimeFigureOut">
              <a:rPr lang="en-GB" smtClean="0"/>
              <a:t>08/06/2023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1B577-8ADF-4CF2-A053-0F93BC8748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3964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AC7F1-EFCB-4C69-BAC4-D77644EBAC5D}" type="datetimeFigureOut">
              <a:rPr lang="en-GB" smtClean="0"/>
              <a:t>08/06/2023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1B577-8ADF-4CF2-A053-0F93BC87486E}" type="slidenum">
              <a:rPr lang="en-GB" smtClean="0"/>
              <a:t>‹#›</a:t>
            </a:fld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512600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AC7F1-EFCB-4C69-BAC4-D77644EBAC5D}" type="datetimeFigureOut">
              <a:rPr lang="en-GB" smtClean="0"/>
              <a:t>08/06/2023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1B577-8ADF-4CF2-A053-0F93BC8748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75911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AC7F1-EFCB-4C69-BAC4-D77644EBAC5D}" type="datetimeFigureOut">
              <a:rPr lang="en-GB" smtClean="0"/>
              <a:t>08/06/2023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1B577-8ADF-4CF2-A053-0F93BC87486E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140537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AC7F1-EFCB-4C69-BAC4-D77644EBAC5D}" type="datetimeFigureOut">
              <a:rPr lang="en-GB" smtClean="0"/>
              <a:t>08/06/2023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1B577-8ADF-4CF2-A053-0F93BC8748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38774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AC7F1-EFCB-4C69-BAC4-D77644EBAC5D}" type="datetimeFigureOut">
              <a:rPr lang="en-GB" smtClean="0"/>
              <a:t>08/06/2023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1B577-8ADF-4CF2-A053-0F93BC8748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92404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AC7F1-EFCB-4C69-BAC4-D77644EBAC5D}" type="datetimeFigureOut">
              <a:rPr lang="en-GB" smtClean="0"/>
              <a:t>08/06/2023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1B577-8ADF-4CF2-A053-0F93BC8748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834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AC7F1-EFCB-4C69-BAC4-D77644EBAC5D}" type="datetimeFigureOut">
              <a:rPr lang="en-GB" smtClean="0"/>
              <a:t>08/06/2023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1B577-8ADF-4CF2-A053-0F93BC8748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8607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AC7F1-EFCB-4C69-BAC4-D77644EBAC5D}" type="datetimeFigureOut">
              <a:rPr lang="en-GB" smtClean="0"/>
              <a:t>08/06/2023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1B577-8ADF-4CF2-A053-0F93BC8748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1671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AC7F1-EFCB-4C69-BAC4-D77644EBAC5D}" type="datetimeFigureOut">
              <a:rPr lang="en-GB" smtClean="0"/>
              <a:t>08/06/2023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1B577-8ADF-4CF2-A053-0F93BC8748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3513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AC7F1-EFCB-4C69-BAC4-D77644EBAC5D}" type="datetimeFigureOut">
              <a:rPr lang="en-GB" smtClean="0"/>
              <a:t>08/06/2023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1B577-8ADF-4CF2-A053-0F93BC8748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0312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AC7F1-EFCB-4C69-BAC4-D77644EBAC5D}" type="datetimeFigureOut">
              <a:rPr lang="en-GB" smtClean="0"/>
              <a:t>08/06/2023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1B577-8ADF-4CF2-A053-0F93BC8748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5756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AC7F1-EFCB-4C69-BAC4-D77644EBAC5D}" type="datetimeFigureOut">
              <a:rPr lang="en-GB" smtClean="0"/>
              <a:t>08/06/2023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1B577-8ADF-4CF2-A053-0F93BC8748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390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AC7F1-EFCB-4C69-BAC4-D77644EBAC5D}" type="datetimeFigureOut">
              <a:rPr lang="en-GB" smtClean="0"/>
              <a:t>08/06/2023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1B577-8ADF-4CF2-A053-0F93BC8748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6766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AC7F1-EFCB-4C69-BAC4-D77644EBAC5D}" type="datetimeFigureOut">
              <a:rPr lang="en-GB" smtClean="0"/>
              <a:t>08/06/2023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1B577-8ADF-4CF2-A053-0F93BC8748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4770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DAC7F1-EFCB-4C69-BAC4-D77644EBAC5D}" type="datetimeFigureOut">
              <a:rPr lang="en-GB" smtClean="0"/>
              <a:t>08/06/2023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611B577-8ADF-4CF2-A053-0F93BC8748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5218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32" r:id="rId3"/>
    <p:sldLayoutId id="2147483733" r:id="rId4"/>
    <p:sldLayoutId id="2147483734" r:id="rId5"/>
    <p:sldLayoutId id="2147483735" r:id="rId6"/>
    <p:sldLayoutId id="2147483736" r:id="rId7"/>
    <p:sldLayoutId id="2147483737" r:id="rId8"/>
    <p:sldLayoutId id="2147483738" r:id="rId9"/>
    <p:sldLayoutId id="2147483739" r:id="rId10"/>
    <p:sldLayoutId id="2147483740" r:id="rId11"/>
    <p:sldLayoutId id="2147483741" r:id="rId12"/>
    <p:sldLayoutId id="2147483742" r:id="rId13"/>
    <p:sldLayoutId id="2147483743" r:id="rId14"/>
    <p:sldLayoutId id="2147483744" r:id="rId15"/>
    <p:sldLayoutId id="214748374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1394691"/>
            <a:ext cx="7766936" cy="2656145"/>
          </a:xfrm>
        </p:spPr>
        <p:txBody>
          <a:bodyPr/>
          <a:lstStyle/>
          <a:p>
            <a:pPr algn="l"/>
            <a:r>
              <a:rPr lang="en-US" dirty="0"/>
              <a:t>Screening and Brief </a:t>
            </a:r>
            <a:r>
              <a:rPr lang="en-US" dirty="0" smtClean="0"/>
              <a:t> </a:t>
            </a:r>
            <a:r>
              <a:rPr lang="en-US" dirty="0"/>
              <a:t>Intervention Using the ASSIST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55564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Dr. Ariyo</a:t>
            </a:r>
            <a:endParaRPr lang="en-GB" dirty="0"/>
          </a:p>
          <a:p>
            <a:r>
              <a:rPr lang="en-US" dirty="0" smtClean="0"/>
              <a:t>Principal Clinical Psychologist</a:t>
            </a:r>
          </a:p>
          <a:p>
            <a:r>
              <a:rPr lang="en-US" dirty="0" smtClean="0"/>
              <a:t>Federal Neuropsychiatric Hospital</a:t>
            </a:r>
          </a:p>
          <a:p>
            <a:r>
              <a:rPr lang="en-US" dirty="0" smtClean="0"/>
              <a:t>Benin City.</a:t>
            </a:r>
          </a:p>
        </p:txBody>
      </p:sp>
    </p:spTree>
    <p:extLst>
      <p:ext uri="{BB962C8B-B14F-4D97-AF65-F5344CB8AC3E}">
        <p14:creationId xmlns:p14="http://schemas.microsoft.com/office/powerpoint/2010/main" val="2390965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01964"/>
          </a:xfrm>
        </p:spPr>
        <p:txBody>
          <a:bodyPr/>
          <a:lstStyle/>
          <a:p>
            <a:r>
              <a:rPr lang="en-US" dirty="0" smtClean="0"/>
              <a:t>Types of screening tools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311565"/>
            <a:ext cx="8596668" cy="4729798"/>
          </a:xfrm>
        </p:spPr>
        <p:txBody>
          <a:bodyPr>
            <a:normAutofit/>
          </a:bodyPr>
          <a:lstStyle/>
          <a:p>
            <a:r>
              <a:rPr lang="en-GB" sz="2400" b="1" dirty="0" smtClean="0"/>
              <a:t>Self-report </a:t>
            </a:r>
            <a:r>
              <a:rPr lang="en-GB" sz="2400" dirty="0" smtClean="0"/>
              <a:t>: Interview, Self-administered questionnaires, </a:t>
            </a:r>
          </a:p>
          <a:p>
            <a:endParaRPr lang="en-GB" sz="2400" dirty="0"/>
          </a:p>
          <a:p>
            <a:r>
              <a:rPr lang="en-GB" sz="2400" b="1" dirty="0" smtClean="0"/>
              <a:t>Biological markers</a:t>
            </a:r>
            <a:r>
              <a:rPr lang="en-GB" sz="2400" dirty="0" smtClean="0"/>
              <a:t>: Breathalyzer testing, Blood </a:t>
            </a:r>
            <a:r>
              <a:rPr lang="en-GB" sz="2400" dirty="0"/>
              <a:t>alcohol </a:t>
            </a:r>
            <a:r>
              <a:rPr lang="en-GB" sz="2400" dirty="0" smtClean="0"/>
              <a:t>levels, </a:t>
            </a:r>
            <a:r>
              <a:rPr lang="en-GB" sz="2400" dirty="0"/>
              <a:t>Blood alcohol </a:t>
            </a:r>
            <a:r>
              <a:rPr lang="en-GB" sz="2400" dirty="0" smtClean="0"/>
              <a:t>levels, Saliva </a:t>
            </a:r>
            <a:r>
              <a:rPr lang="en-GB" sz="2400" dirty="0"/>
              <a:t>or urine </a:t>
            </a:r>
            <a:r>
              <a:rPr lang="en-GB" sz="2400" dirty="0" smtClean="0"/>
              <a:t>testing, Serum </a:t>
            </a:r>
            <a:r>
              <a:rPr lang="en-GB" sz="2400" dirty="0"/>
              <a:t>drug </a:t>
            </a:r>
            <a:r>
              <a:rPr lang="en-GB" sz="2400" dirty="0" smtClean="0"/>
              <a:t>testing.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850406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0036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Benefits of self-report tools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209965"/>
            <a:ext cx="8596668" cy="4831398"/>
          </a:xfrm>
        </p:spPr>
        <p:txBody>
          <a:bodyPr>
            <a:normAutofit/>
          </a:bodyPr>
          <a:lstStyle/>
          <a:p>
            <a:r>
              <a:rPr lang="en-US" sz="2400" dirty="0"/>
              <a:t>Provide historical picture </a:t>
            </a:r>
          </a:p>
          <a:p>
            <a:endParaRPr lang="en-US" sz="2400" dirty="0" smtClean="0"/>
          </a:p>
          <a:p>
            <a:r>
              <a:rPr lang="en-US" sz="2400" dirty="0" smtClean="0"/>
              <a:t>Inexpensive</a:t>
            </a:r>
          </a:p>
          <a:p>
            <a:endParaRPr lang="en-US" sz="2400" dirty="0"/>
          </a:p>
          <a:p>
            <a:r>
              <a:rPr lang="en-US" sz="2400" dirty="0" smtClean="0"/>
              <a:t>Non-invasive </a:t>
            </a:r>
            <a:endParaRPr lang="en-US" sz="2400" dirty="0"/>
          </a:p>
          <a:p>
            <a:endParaRPr lang="en-US" sz="2400" dirty="0" smtClean="0"/>
          </a:p>
          <a:p>
            <a:r>
              <a:rPr lang="en-US" sz="2400" dirty="0" smtClean="0"/>
              <a:t>Highly </a:t>
            </a:r>
            <a:r>
              <a:rPr lang="en-US" sz="2400" dirty="0"/>
              <a:t>sensitive for detecting potential </a:t>
            </a:r>
            <a:r>
              <a:rPr lang="en-US" sz="2400" dirty="0" smtClean="0"/>
              <a:t>problems </a:t>
            </a:r>
            <a:r>
              <a:rPr lang="en-US" sz="2400" dirty="0"/>
              <a:t>or dependence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629408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74255"/>
          </a:xfrm>
        </p:spPr>
        <p:txBody>
          <a:bodyPr/>
          <a:lstStyle/>
          <a:p>
            <a:r>
              <a:rPr lang="en-US" dirty="0" smtClean="0"/>
              <a:t>Characteristics of a good screening tool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283855"/>
            <a:ext cx="8596668" cy="4757507"/>
          </a:xfrm>
        </p:spPr>
        <p:txBody>
          <a:bodyPr>
            <a:normAutofit/>
          </a:bodyPr>
          <a:lstStyle/>
          <a:p>
            <a:r>
              <a:rPr lang="en-US" sz="2400" dirty="0"/>
              <a:t>Brief (10 or fewer questions) Brief </a:t>
            </a:r>
          </a:p>
          <a:p>
            <a:r>
              <a:rPr lang="en-US" sz="2400" dirty="0" smtClean="0"/>
              <a:t>Flexible </a:t>
            </a:r>
            <a:endParaRPr lang="en-US" sz="2400" dirty="0"/>
          </a:p>
          <a:p>
            <a:r>
              <a:rPr lang="en-US" sz="2400" dirty="0" smtClean="0"/>
              <a:t>Easy </a:t>
            </a:r>
            <a:r>
              <a:rPr lang="en-US" sz="2400" dirty="0"/>
              <a:t>to </a:t>
            </a:r>
            <a:r>
              <a:rPr lang="en-US" sz="2400" dirty="0" smtClean="0"/>
              <a:t>administer, easy </a:t>
            </a:r>
            <a:r>
              <a:rPr lang="en-US" sz="2400" dirty="0"/>
              <a:t>for </a:t>
            </a:r>
            <a:r>
              <a:rPr lang="en-US" sz="2400" dirty="0" smtClean="0"/>
              <a:t>patient</a:t>
            </a:r>
          </a:p>
          <a:p>
            <a:r>
              <a:rPr lang="en-US" sz="2400" dirty="0" smtClean="0"/>
              <a:t>Addresses </a:t>
            </a:r>
            <a:r>
              <a:rPr lang="en-US" sz="2400" dirty="0"/>
              <a:t>alcohol, </a:t>
            </a:r>
            <a:r>
              <a:rPr lang="en-US" sz="2400" dirty="0" smtClean="0"/>
              <a:t>and other drugs </a:t>
            </a:r>
          </a:p>
          <a:p>
            <a:r>
              <a:rPr lang="en-US" sz="2400" dirty="0" smtClean="0"/>
              <a:t>Indicates </a:t>
            </a:r>
            <a:r>
              <a:rPr lang="en-US" sz="2400" dirty="0"/>
              <a:t>need for further assessment </a:t>
            </a:r>
            <a:r>
              <a:rPr lang="en-US" sz="2400" dirty="0" smtClean="0"/>
              <a:t>or </a:t>
            </a:r>
            <a:r>
              <a:rPr lang="en-US" sz="2400" dirty="0"/>
              <a:t>intervention </a:t>
            </a:r>
          </a:p>
          <a:p>
            <a:r>
              <a:rPr lang="en-US" sz="2400" dirty="0" smtClean="0"/>
              <a:t>Has </a:t>
            </a:r>
            <a:r>
              <a:rPr lang="en-US" sz="2400" dirty="0"/>
              <a:t>good sensitivity and </a:t>
            </a:r>
            <a:r>
              <a:rPr lang="en-US" sz="2400" dirty="0" smtClean="0"/>
              <a:t>specificity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543285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350982"/>
            <a:ext cx="8596668" cy="1173018"/>
          </a:xfrm>
        </p:spPr>
        <p:txBody>
          <a:bodyPr>
            <a:normAutofit fontScale="90000"/>
          </a:bodyPr>
          <a:lstStyle/>
          <a:p>
            <a:r>
              <a:rPr lang="en-US" dirty="0"/>
              <a:t>Alcohol, Smoking, and </a:t>
            </a:r>
            <a:r>
              <a:rPr lang="en-US" dirty="0" smtClean="0"/>
              <a:t>Substance, Involvement </a:t>
            </a:r>
            <a:r>
              <a:rPr lang="en-US" dirty="0"/>
              <a:t>Screening Test (ASSIST)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62545"/>
            <a:ext cx="8596668" cy="4378818"/>
          </a:xfrm>
        </p:spPr>
        <p:txBody>
          <a:bodyPr>
            <a:normAutofit/>
          </a:bodyPr>
          <a:lstStyle/>
          <a:p>
            <a:r>
              <a:rPr lang="en-US" sz="2400" dirty="0"/>
              <a:t>Developed by WHO </a:t>
            </a:r>
            <a:r>
              <a:rPr lang="en-US" sz="2400" dirty="0" smtClean="0"/>
              <a:t> </a:t>
            </a:r>
          </a:p>
          <a:p>
            <a:r>
              <a:rPr lang="en-US" sz="2400" dirty="0" smtClean="0"/>
              <a:t>Has 8 </a:t>
            </a:r>
            <a:r>
              <a:rPr lang="en-US" sz="2400" dirty="0"/>
              <a:t>questions on alcohol, tobacco, and illicit 8 </a:t>
            </a:r>
            <a:r>
              <a:rPr lang="en-US" sz="2400" dirty="0" smtClean="0"/>
              <a:t>drugs </a:t>
            </a:r>
            <a:r>
              <a:rPr lang="en-US" sz="2400" dirty="0"/>
              <a:t>(including injection drug use) </a:t>
            </a:r>
          </a:p>
          <a:p>
            <a:r>
              <a:rPr lang="en-US" sz="2400" dirty="0" smtClean="0"/>
              <a:t>Gives </a:t>
            </a:r>
            <a:r>
              <a:rPr lang="en-US" sz="2400" dirty="0"/>
              <a:t>information on hazardous, </a:t>
            </a:r>
            <a:r>
              <a:rPr lang="en-US" sz="2400" dirty="0" smtClean="0"/>
              <a:t>harmful, or </a:t>
            </a:r>
            <a:r>
              <a:rPr lang="en-US" sz="2400" dirty="0"/>
              <a:t>dependent use (including injection drug use) </a:t>
            </a:r>
          </a:p>
          <a:p>
            <a:r>
              <a:rPr lang="en-US" sz="2400" dirty="0" smtClean="0"/>
              <a:t>Developed </a:t>
            </a:r>
            <a:r>
              <a:rPr lang="en-US" sz="2400" dirty="0"/>
              <a:t>for primary care </a:t>
            </a:r>
          </a:p>
          <a:p>
            <a:r>
              <a:rPr lang="en-US" sz="2400" dirty="0" smtClean="0"/>
              <a:t>Interview only</a:t>
            </a:r>
          </a:p>
          <a:p>
            <a:r>
              <a:rPr lang="en-US" sz="2400" dirty="0" smtClean="0"/>
              <a:t>Studied culturally </a:t>
            </a:r>
            <a:r>
              <a:rPr lang="en-US" sz="2400" dirty="0"/>
              <a:t>in 8 </a:t>
            </a:r>
            <a:r>
              <a:rPr lang="en-US" sz="2400" dirty="0" smtClean="0"/>
              <a:t>countries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947485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09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Group discussion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219201"/>
            <a:ext cx="8596668" cy="4822162"/>
          </a:xfrm>
        </p:spPr>
        <p:txBody>
          <a:bodyPr>
            <a:normAutofit/>
          </a:bodyPr>
          <a:lstStyle/>
          <a:p>
            <a:r>
              <a:rPr lang="en-US" sz="2400" dirty="0"/>
              <a:t>Which populations would be good </a:t>
            </a:r>
            <a:r>
              <a:rPr lang="en-US" sz="2400" dirty="0" smtClean="0"/>
              <a:t>candidates </a:t>
            </a:r>
            <a:r>
              <a:rPr lang="en-US" sz="2400" dirty="0"/>
              <a:t>for screening in </a:t>
            </a:r>
            <a:r>
              <a:rPr lang="en-US" sz="2400" dirty="0" smtClean="0"/>
              <a:t>your community</a:t>
            </a:r>
            <a:r>
              <a:rPr lang="en-US" sz="2400" dirty="0"/>
              <a:t>?</a:t>
            </a:r>
          </a:p>
          <a:p>
            <a:r>
              <a:rPr lang="en-US" sz="2400" dirty="0" smtClean="0"/>
              <a:t>What </a:t>
            </a:r>
            <a:r>
              <a:rPr lang="en-US" sz="2400" dirty="0"/>
              <a:t>settings would be </a:t>
            </a:r>
            <a:r>
              <a:rPr lang="en-US" sz="2400" dirty="0" smtClean="0"/>
              <a:t>appropriate for screening </a:t>
            </a:r>
            <a:r>
              <a:rPr lang="en-US" sz="2400" dirty="0"/>
              <a:t>in your community? 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115602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0036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ASSIST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209965"/>
            <a:ext cx="8596668" cy="4831398"/>
          </a:xfrm>
        </p:spPr>
        <p:txBody>
          <a:bodyPr>
            <a:normAutofit/>
          </a:bodyPr>
          <a:lstStyle/>
          <a:p>
            <a:r>
              <a:rPr lang="en-US" sz="2400" dirty="0"/>
              <a:t>Is a brief screening questionnaire </a:t>
            </a:r>
          </a:p>
          <a:p>
            <a:r>
              <a:rPr lang="en-US" sz="2400" dirty="0"/>
              <a:t>developed for primary care </a:t>
            </a:r>
          </a:p>
          <a:p>
            <a:r>
              <a:rPr lang="en-US" sz="2400" dirty="0" smtClean="0"/>
              <a:t>Covers </a:t>
            </a:r>
            <a:r>
              <a:rPr lang="en-US" sz="2400" dirty="0"/>
              <a:t>all psychoactive substances </a:t>
            </a:r>
          </a:p>
          <a:p>
            <a:r>
              <a:rPr lang="en-US" sz="2400" dirty="0"/>
              <a:t>including alcohol, tobacco, and </a:t>
            </a:r>
            <a:r>
              <a:rPr lang="en-US" sz="2400" dirty="0" smtClean="0"/>
              <a:t>illicit drugs</a:t>
            </a:r>
            <a:endParaRPr lang="en-US" sz="2400" dirty="0"/>
          </a:p>
          <a:p>
            <a:r>
              <a:rPr lang="en-US" sz="2400" dirty="0" smtClean="0"/>
              <a:t>Helps </a:t>
            </a:r>
            <a:r>
              <a:rPr lang="en-US" sz="2400" dirty="0"/>
              <a:t>practitioners to identify </a:t>
            </a:r>
            <a:r>
              <a:rPr lang="en-US" sz="2400" dirty="0" smtClean="0"/>
              <a:t>patients who </a:t>
            </a:r>
            <a:r>
              <a:rPr lang="en-US" sz="2400" dirty="0"/>
              <a:t>may </a:t>
            </a:r>
            <a:r>
              <a:rPr lang="en-US" sz="2400" dirty="0" smtClean="0"/>
              <a:t>have </a:t>
            </a:r>
            <a:r>
              <a:rPr lang="en-US" sz="2400" dirty="0"/>
              <a:t>hazardous, hazardous, </a:t>
            </a:r>
            <a:r>
              <a:rPr lang="en-US" sz="2400" dirty="0" smtClean="0"/>
              <a:t>harmful, or dependent use </a:t>
            </a:r>
            <a:r>
              <a:rPr lang="en-US" sz="2400" dirty="0"/>
              <a:t>of one or more substances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464586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1883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Development of ASSIST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228437"/>
            <a:ext cx="8993139" cy="4812926"/>
          </a:xfrm>
        </p:spPr>
        <p:txBody>
          <a:bodyPr>
            <a:normAutofit/>
          </a:bodyPr>
          <a:lstStyle/>
          <a:p>
            <a:r>
              <a:rPr lang="en-US" sz="2400" dirty="0"/>
              <a:t>Developed by an international </a:t>
            </a:r>
            <a:r>
              <a:rPr lang="en-US" sz="2400" dirty="0" smtClean="0"/>
              <a:t>research team in 1997</a:t>
            </a:r>
            <a:endParaRPr lang="en-US" sz="2400" dirty="0"/>
          </a:p>
          <a:p>
            <a:r>
              <a:rPr lang="en-US" sz="2400" dirty="0" smtClean="0"/>
              <a:t>Funded </a:t>
            </a:r>
            <a:r>
              <a:rPr lang="en-US" sz="2400" dirty="0"/>
              <a:t>by the World Health Organization (</a:t>
            </a:r>
            <a:r>
              <a:rPr lang="en-US" sz="2400" dirty="0" smtClean="0"/>
              <a:t>WHO) and </a:t>
            </a:r>
            <a:r>
              <a:rPr lang="en-US" sz="2400" dirty="0"/>
              <a:t>the Australian Commonwealth </a:t>
            </a:r>
            <a:r>
              <a:rPr lang="en-US" sz="2400" dirty="0" smtClean="0"/>
              <a:t>Department of Health </a:t>
            </a:r>
            <a:r>
              <a:rPr lang="en-US" sz="2400" dirty="0"/>
              <a:t>and Ageing Health and </a:t>
            </a:r>
            <a:r>
              <a:rPr lang="en-US" sz="2400" dirty="0" smtClean="0"/>
              <a:t>Ageing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en-US" sz="2400" dirty="0" smtClean="0"/>
              <a:t> Coordinated </a:t>
            </a:r>
            <a:r>
              <a:rPr lang="en-US" sz="2400" dirty="0"/>
              <a:t>by Drs. Robert Ali and </a:t>
            </a:r>
            <a:r>
              <a:rPr lang="en-US" sz="2400" dirty="0" smtClean="0"/>
              <a:t>Rachel </a:t>
            </a:r>
            <a:r>
              <a:rPr lang="en-US" sz="2400" dirty="0" err="1" smtClean="0"/>
              <a:t>Humeniuk</a:t>
            </a:r>
            <a:r>
              <a:rPr lang="en-US" sz="2400" dirty="0" smtClean="0"/>
              <a:t> </a:t>
            </a:r>
            <a:r>
              <a:rPr lang="en-US" sz="2400" dirty="0"/>
              <a:t>of the Drug &amp; Alcohol Services South </a:t>
            </a:r>
            <a:r>
              <a:rPr lang="en-US" sz="2400" dirty="0" smtClean="0"/>
              <a:t>Australia </a:t>
            </a:r>
            <a:r>
              <a:rPr lang="en-US" sz="2400" dirty="0"/>
              <a:t>(DASSA</a:t>
            </a:r>
            <a:r>
              <a:rPr lang="en-US" sz="2400" dirty="0" smtClean="0"/>
              <a:t>)</a:t>
            </a:r>
            <a:endParaRPr lang="en-US" sz="2400" dirty="0"/>
          </a:p>
          <a:p>
            <a:r>
              <a:rPr lang="en-US" sz="2400" dirty="0" smtClean="0"/>
              <a:t>Based </a:t>
            </a:r>
            <a:r>
              <a:rPr lang="en-US" sz="2400" dirty="0"/>
              <a:t>on the AUDIT model of screening &amp; brief Based on the AUDIT model of screening &amp; brief</a:t>
            </a:r>
          </a:p>
          <a:p>
            <a:r>
              <a:rPr lang="en-US" sz="2400" dirty="0" smtClean="0"/>
              <a:t>Intervention </a:t>
            </a:r>
            <a:r>
              <a:rPr lang="en-US" sz="2400" dirty="0"/>
              <a:t>for alcohol (also sponsored by WHO</a:t>
            </a:r>
            <a:r>
              <a:rPr lang="en-US" sz="2400" dirty="0" smtClean="0"/>
              <a:t>)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78003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6341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ASSIST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173019"/>
            <a:ext cx="8596668" cy="4868344"/>
          </a:xfrm>
        </p:spPr>
        <p:txBody>
          <a:bodyPr>
            <a:normAutofit/>
          </a:bodyPr>
          <a:lstStyle/>
          <a:p>
            <a:r>
              <a:rPr lang="en-US" sz="2400" dirty="0"/>
              <a:t>ASSIST items are reliable and </a:t>
            </a:r>
            <a:r>
              <a:rPr lang="en-US" sz="2400" dirty="0" smtClean="0"/>
              <a:t>ASSIST</a:t>
            </a:r>
            <a:endParaRPr lang="en-US" sz="2400" dirty="0"/>
          </a:p>
          <a:p>
            <a:r>
              <a:rPr lang="en-US" sz="2400" dirty="0"/>
              <a:t>procedure is feasible in primary care </a:t>
            </a:r>
            <a:r>
              <a:rPr lang="en-US" sz="2400" dirty="0" smtClean="0"/>
              <a:t>settings internationally </a:t>
            </a:r>
            <a:endParaRPr lang="en-US" sz="2400" dirty="0"/>
          </a:p>
          <a:p>
            <a:r>
              <a:rPr lang="en-US" sz="2400" dirty="0" smtClean="0"/>
              <a:t>ASSIST </a:t>
            </a:r>
            <a:r>
              <a:rPr lang="en-US" sz="2400" dirty="0"/>
              <a:t>provides a valid </a:t>
            </a:r>
            <a:r>
              <a:rPr lang="en-US" sz="2400" dirty="0" smtClean="0"/>
              <a:t>measure of substance-related risk</a:t>
            </a:r>
            <a:endParaRPr lang="en-US" sz="2400" dirty="0"/>
          </a:p>
          <a:p>
            <a:r>
              <a:rPr lang="en-US" sz="2400" dirty="0" smtClean="0"/>
              <a:t>ASSIST </a:t>
            </a:r>
            <a:r>
              <a:rPr lang="en-US" sz="2400" dirty="0"/>
              <a:t>distinguishes between individuals </a:t>
            </a:r>
            <a:r>
              <a:rPr lang="en-US" sz="2400" dirty="0" smtClean="0"/>
              <a:t>who </a:t>
            </a:r>
            <a:r>
              <a:rPr lang="en-US" sz="2400" dirty="0"/>
              <a:t>are </a:t>
            </a:r>
          </a:p>
          <a:p>
            <a:pPr marL="0" indent="0">
              <a:buNone/>
            </a:pPr>
            <a:r>
              <a:rPr lang="en-US" sz="2400" dirty="0" smtClean="0"/>
              <a:t>At </a:t>
            </a:r>
            <a:r>
              <a:rPr lang="en-US" sz="2400" dirty="0"/>
              <a:t>low risk or are </a:t>
            </a:r>
            <a:r>
              <a:rPr lang="en-US" sz="2400" dirty="0" smtClean="0"/>
              <a:t>abstainers,</a:t>
            </a:r>
            <a:endParaRPr lang="en-US" sz="2400" dirty="0"/>
          </a:p>
          <a:p>
            <a:r>
              <a:rPr lang="en-US" sz="2400" dirty="0" smtClean="0"/>
              <a:t>Risky </a:t>
            </a:r>
            <a:r>
              <a:rPr lang="en-US" sz="2400" dirty="0"/>
              <a:t>/ problem users, </a:t>
            </a:r>
            <a:r>
              <a:rPr lang="en-US" sz="2400" dirty="0" smtClean="0"/>
              <a:t>or</a:t>
            </a:r>
            <a:endParaRPr lang="en-US" sz="2400" dirty="0"/>
          </a:p>
          <a:p>
            <a:r>
              <a:rPr lang="en-US" sz="2400" dirty="0" smtClean="0"/>
              <a:t>Dependent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982885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2807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Information in ASSIST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237673"/>
            <a:ext cx="8596668" cy="4803689"/>
          </a:xfrm>
        </p:spPr>
        <p:txBody>
          <a:bodyPr>
            <a:normAutofit/>
          </a:bodyPr>
          <a:lstStyle/>
          <a:p>
            <a:r>
              <a:rPr lang="en-US" sz="2400" dirty="0"/>
              <a:t>In general, ASSIST provides information about</a:t>
            </a:r>
            <a:r>
              <a:rPr lang="en-US" sz="2400" dirty="0" smtClean="0"/>
              <a:t>:</a:t>
            </a:r>
            <a:endParaRPr lang="en-US" sz="2400" dirty="0"/>
          </a:p>
          <a:p>
            <a:r>
              <a:rPr lang="en-US" sz="2400" dirty="0" smtClean="0"/>
              <a:t>Substances </a:t>
            </a:r>
            <a:r>
              <a:rPr lang="en-US" sz="2400" dirty="0"/>
              <a:t>used in the patient’s lifetime </a:t>
            </a:r>
          </a:p>
          <a:p>
            <a:r>
              <a:rPr lang="en-US" sz="2400" dirty="0" smtClean="0"/>
              <a:t>Substances </a:t>
            </a:r>
            <a:r>
              <a:rPr lang="en-US" sz="2400" dirty="0"/>
              <a:t>used in the previous 3 </a:t>
            </a:r>
            <a:r>
              <a:rPr lang="en-US" sz="2400" dirty="0" smtClean="0"/>
              <a:t>months</a:t>
            </a:r>
            <a:endParaRPr lang="en-US" sz="2400" dirty="0"/>
          </a:p>
          <a:p>
            <a:r>
              <a:rPr lang="en-US" sz="2400" dirty="0" smtClean="0"/>
              <a:t>Problems </a:t>
            </a:r>
            <a:r>
              <a:rPr lang="en-US" sz="2400" dirty="0"/>
              <a:t>related to substance use </a:t>
            </a:r>
          </a:p>
          <a:p>
            <a:r>
              <a:rPr lang="en-US" sz="2400" dirty="0" smtClean="0"/>
              <a:t>Risk </a:t>
            </a:r>
            <a:r>
              <a:rPr lang="en-US" sz="2400" dirty="0"/>
              <a:t>of current or future harm </a:t>
            </a:r>
          </a:p>
          <a:p>
            <a:r>
              <a:rPr lang="en-US" sz="2400" dirty="0" smtClean="0"/>
              <a:t>Dependence</a:t>
            </a:r>
            <a:endParaRPr lang="en-US" sz="2400" dirty="0"/>
          </a:p>
          <a:p>
            <a:r>
              <a:rPr lang="en-US" sz="2400" dirty="0" smtClean="0"/>
              <a:t>Injecting </a:t>
            </a:r>
            <a:r>
              <a:rPr lang="en-US" sz="2400" dirty="0"/>
              <a:t>drug use 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4075022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9112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Using the ASSIST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200727"/>
            <a:ext cx="8596668" cy="4840635"/>
          </a:xfrm>
        </p:spPr>
        <p:txBody>
          <a:bodyPr>
            <a:normAutofit/>
          </a:bodyPr>
          <a:lstStyle/>
          <a:p>
            <a:r>
              <a:rPr lang="en-US" sz="2400" b="1" dirty="0"/>
              <a:t>Use a </a:t>
            </a:r>
            <a:r>
              <a:rPr lang="en-US" sz="2400" b="1" dirty="0" smtClean="0"/>
              <a:t>non-confrontational approach</a:t>
            </a:r>
            <a:endParaRPr lang="en-US" sz="2400" b="1" dirty="0"/>
          </a:p>
          <a:p>
            <a:r>
              <a:rPr lang="en-US" sz="2400" b="1" dirty="0" smtClean="0"/>
              <a:t>Describe </a:t>
            </a:r>
            <a:r>
              <a:rPr lang="en-US" sz="2400" b="1" dirty="0"/>
              <a:t>the purpose of the </a:t>
            </a:r>
            <a:r>
              <a:rPr lang="en-US" sz="2400" b="1" dirty="0" smtClean="0"/>
              <a:t>screening</a:t>
            </a:r>
          </a:p>
          <a:p>
            <a:pPr marL="0" indent="0">
              <a:buNone/>
            </a:pPr>
            <a:r>
              <a:rPr lang="en-US" sz="2400" dirty="0" smtClean="0"/>
              <a:t>“Many </a:t>
            </a:r>
            <a:r>
              <a:rPr lang="en-US" sz="2400" dirty="0"/>
              <a:t>drugs and medications can affect </a:t>
            </a:r>
            <a:r>
              <a:rPr lang="en-US" sz="2400" dirty="0" smtClean="0"/>
              <a:t>your health. It </a:t>
            </a:r>
            <a:r>
              <a:rPr lang="en-US" sz="2400" dirty="0"/>
              <a:t>is important for me to have </a:t>
            </a:r>
            <a:r>
              <a:rPr lang="en-US" sz="2400" dirty="0" smtClean="0"/>
              <a:t>accurate information </a:t>
            </a:r>
            <a:r>
              <a:rPr lang="en-US" sz="2400" dirty="0"/>
              <a:t>about your </a:t>
            </a:r>
            <a:r>
              <a:rPr lang="en-US" sz="2400" dirty="0" smtClean="0"/>
              <a:t>use of various substances </a:t>
            </a:r>
            <a:r>
              <a:rPr lang="en-US" sz="2400" dirty="0"/>
              <a:t>in order to </a:t>
            </a:r>
            <a:r>
              <a:rPr lang="en-US" sz="2400" dirty="0" smtClean="0"/>
              <a:t>provide </a:t>
            </a:r>
            <a:r>
              <a:rPr lang="en-US" sz="2400" dirty="0"/>
              <a:t>the best </a:t>
            </a:r>
            <a:r>
              <a:rPr lang="en-US" sz="2400" dirty="0" smtClean="0"/>
              <a:t>possible care.”</a:t>
            </a:r>
            <a:endParaRPr lang="en-US" sz="2400" dirty="0"/>
          </a:p>
          <a:p>
            <a:r>
              <a:rPr lang="en-US" sz="2400" b="1" dirty="0" err="1" smtClean="0"/>
              <a:t>Emphasise</a:t>
            </a:r>
            <a:r>
              <a:rPr lang="en-US" sz="2400" b="1" dirty="0" smtClean="0"/>
              <a:t> </a:t>
            </a:r>
            <a:r>
              <a:rPr lang="en-US" sz="2400" b="1" dirty="0"/>
              <a:t>the time </a:t>
            </a:r>
            <a:r>
              <a:rPr lang="en-US" sz="2400" b="1" dirty="0" smtClean="0"/>
              <a:t>frame</a:t>
            </a:r>
          </a:p>
          <a:p>
            <a:pPr marL="0" indent="0">
              <a:buNone/>
            </a:pPr>
            <a:r>
              <a:rPr lang="en-US" sz="2400" dirty="0" smtClean="0"/>
              <a:t>“The </a:t>
            </a:r>
            <a:r>
              <a:rPr lang="en-US" sz="2400" dirty="0"/>
              <a:t>following questions ask about </a:t>
            </a:r>
            <a:r>
              <a:rPr lang="en-US" sz="2400" dirty="0" smtClean="0"/>
              <a:t>your experience </a:t>
            </a:r>
            <a:r>
              <a:rPr lang="en-US" sz="2400" dirty="0"/>
              <a:t>of using alcohol, tobacco products, </a:t>
            </a:r>
            <a:r>
              <a:rPr lang="en-US" sz="2400" dirty="0" smtClean="0"/>
              <a:t>and </a:t>
            </a:r>
            <a:r>
              <a:rPr lang="en-US" sz="2400" dirty="0"/>
              <a:t>other drugs across your </a:t>
            </a:r>
            <a:r>
              <a:rPr lang="en-US" sz="2400" dirty="0" smtClean="0"/>
              <a:t>lifetime </a:t>
            </a:r>
            <a:r>
              <a:rPr lang="en-US" sz="2400" dirty="0"/>
              <a:t>and in </a:t>
            </a:r>
            <a:r>
              <a:rPr lang="en-US" sz="2400" dirty="0" smtClean="0"/>
              <a:t>the </a:t>
            </a:r>
            <a:r>
              <a:rPr lang="en-US" sz="2400" dirty="0"/>
              <a:t>past 3 months.”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522549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49745"/>
          </a:xfrm>
        </p:spPr>
        <p:txBody>
          <a:bodyPr/>
          <a:lstStyle/>
          <a:p>
            <a:r>
              <a:rPr lang="en-US" dirty="0" smtClean="0"/>
              <a:t>Training goals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59345"/>
            <a:ext cx="8596668" cy="4582017"/>
          </a:xfrm>
        </p:spPr>
        <p:txBody>
          <a:bodyPr>
            <a:normAutofit/>
          </a:bodyPr>
          <a:lstStyle/>
          <a:p>
            <a:r>
              <a:rPr lang="en-US" sz="2400" dirty="0"/>
              <a:t>Increase knowledge of </a:t>
            </a:r>
            <a:r>
              <a:rPr lang="en-US" sz="2400" dirty="0" smtClean="0"/>
              <a:t>screening and </a:t>
            </a:r>
            <a:r>
              <a:rPr lang="en-US" sz="2400" dirty="0"/>
              <a:t>brief intervention concepts </a:t>
            </a:r>
            <a:r>
              <a:rPr lang="en-US" sz="2400" dirty="0" smtClean="0"/>
              <a:t>and techniques</a:t>
            </a:r>
          </a:p>
          <a:p>
            <a:pPr marL="0" indent="0">
              <a:buNone/>
            </a:pPr>
            <a:r>
              <a:rPr lang="en-US" sz="2400" dirty="0" smtClean="0"/>
              <a:t> </a:t>
            </a:r>
            <a:endParaRPr lang="en-US" sz="2400" dirty="0"/>
          </a:p>
          <a:p>
            <a:r>
              <a:rPr lang="en-US" sz="2400" dirty="0" smtClean="0"/>
              <a:t>Develop </a:t>
            </a:r>
            <a:r>
              <a:rPr lang="en-US" sz="2400" dirty="0"/>
              <a:t>skills to use the Alcohol, Smoking, and Substance </a:t>
            </a:r>
            <a:r>
              <a:rPr lang="en-US" sz="2400" dirty="0" smtClean="0"/>
              <a:t>Involvement </a:t>
            </a:r>
            <a:r>
              <a:rPr lang="en-US" sz="2400" dirty="0"/>
              <a:t>Screening Test (ASSIST</a:t>
            </a:r>
            <a:r>
              <a:rPr lang="en-US" sz="2400" dirty="0" smtClean="0"/>
              <a:t>)</a:t>
            </a:r>
          </a:p>
          <a:p>
            <a:pPr marL="0" indent="0">
              <a:buNone/>
            </a:pPr>
            <a:endParaRPr lang="en-US" sz="2400" dirty="0" smtClean="0"/>
          </a:p>
          <a:p>
            <a:r>
              <a:rPr lang="en-US" sz="2400" dirty="0" smtClean="0"/>
              <a:t>Develop </a:t>
            </a:r>
            <a:r>
              <a:rPr lang="en-US" sz="2400" dirty="0"/>
              <a:t>skills to deliver the ASSIST brief </a:t>
            </a:r>
            <a:r>
              <a:rPr lang="en-US" sz="2400" dirty="0" smtClean="0"/>
              <a:t>intervention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297966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7265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ASSIST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182255"/>
            <a:ext cx="8596668" cy="4859107"/>
          </a:xfrm>
        </p:spPr>
        <p:txBody>
          <a:bodyPr>
            <a:normAutofit/>
          </a:bodyPr>
          <a:lstStyle/>
          <a:p>
            <a:r>
              <a:rPr lang="en-US" sz="2400" b="1" dirty="0"/>
              <a:t>Clarify the substances you will </a:t>
            </a:r>
            <a:r>
              <a:rPr lang="en-US" sz="2400" b="1" dirty="0" smtClean="0"/>
              <a:t>record</a:t>
            </a:r>
            <a:endParaRPr lang="en-US" sz="2400" b="1" dirty="0"/>
          </a:p>
          <a:p>
            <a:pPr marL="0" indent="0">
              <a:buNone/>
            </a:pPr>
            <a:r>
              <a:rPr lang="en-US" sz="2400" dirty="0" smtClean="0"/>
              <a:t>“</a:t>
            </a:r>
            <a:r>
              <a:rPr lang="en-US" sz="2400" dirty="0"/>
              <a:t>Some of the substances listed may be </a:t>
            </a:r>
            <a:r>
              <a:rPr lang="en-US" sz="2400" dirty="0" smtClean="0"/>
              <a:t>prescribed </a:t>
            </a:r>
            <a:r>
              <a:rPr lang="en-US" sz="2400" dirty="0"/>
              <a:t>by a doctor. For this interview, we will not record </a:t>
            </a:r>
            <a:r>
              <a:rPr lang="en-US" sz="2400" dirty="0" smtClean="0"/>
              <a:t>medications </a:t>
            </a:r>
            <a:r>
              <a:rPr lang="en-US" sz="2400" dirty="0"/>
              <a:t>that are used as prescribed by </a:t>
            </a:r>
            <a:r>
              <a:rPr lang="en-US" sz="2400" dirty="0" smtClean="0"/>
              <a:t>your </a:t>
            </a:r>
            <a:r>
              <a:rPr lang="en-US" sz="2400" dirty="0"/>
              <a:t>doctor. </a:t>
            </a:r>
            <a:r>
              <a:rPr lang="en-US" sz="2400" dirty="0" smtClean="0"/>
              <a:t> </a:t>
            </a:r>
            <a:r>
              <a:rPr lang="en-US" sz="2400" dirty="0"/>
              <a:t>However, if you have taken such medications for reasons other than by prescription, </a:t>
            </a:r>
            <a:r>
              <a:rPr lang="en-US" sz="2400" dirty="0" smtClean="0"/>
              <a:t>or </a:t>
            </a:r>
            <a:r>
              <a:rPr lang="en-US" sz="2400" dirty="0"/>
              <a:t>taken them more frequently or at higher doses than prescribed, please let me know</a:t>
            </a:r>
            <a:r>
              <a:rPr lang="en-US" sz="2400" dirty="0" smtClean="0"/>
              <a:t>.”</a:t>
            </a:r>
            <a:endParaRPr lang="en-US" sz="2400" dirty="0"/>
          </a:p>
          <a:p>
            <a:r>
              <a:rPr lang="en-US" sz="2400" b="1" dirty="0" err="1" smtClean="0"/>
              <a:t>Emphasise</a:t>
            </a:r>
            <a:r>
              <a:rPr lang="en-US" sz="2400" b="1" dirty="0" smtClean="0"/>
              <a:t> </a:t>
            </a:r>
            <a:r>
              <a:rPr lang="en-US" sz="2400" b="1" dirty="0"/>
              <a:t>Confidentiality </a:t>
            </a:r>
          </a:p>
          <a:p>
            <a:pPr marL="0" indent="0">
              <a:buNone/>
            </a:pPr>
            <a:r>
              <a:rPr lang="en-US" sz="2400" dirty="0" smtClean="0"/>
              <a:t> “</a:t>
            </a:r>
            <a:r>
              <a:rPr lang="en-US" sz="2400" dirty="0"/>
              <a:t>While we are also interested in knowing about </a:t>
            </a:r>
            <a:r>
              <a:rPr lang="en-US" sz="2400" dirty="0" smtClean="0"/>
              <a:t>your use </a:t>
            </a:r>
            <a:r>
              <a:rPr lang="en-US" sz="2400" dirty="0"/>
              <a:t>of various illicit drugs, </a:t>
            </a:r>
            <a:r>
              <a:rPr lang="en-US" sz="2400" dirty="0" smtClean="0"/>
              <a:t>please </a:t>
            </a:r>
            <a:r>
              <a:rPr lang="en-US" sz="2400" dirty="0"/>
              <a:t>be assured that the information on such use will be treated as </a:t>
            </a:r>
            <a:r>
              <a:rPr lang="en-US" sz="2400" dirty="0" smtClean="0"/>
              <a:t>strictly confidential</a:t>
            </a:r>
            <a:r>
              <a:rPr lang="en-US" sz="2400" dirty="0"/>
              <a:t>. 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628818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92727"/>
          </a:xfrm>
        </p:spPr>
        <p:txBody>
          <a:bodyPr/>
          <a:lstStyle/>
          <a:p>
            <a:r>
              <a:rPr lang="en-US" dirty="0" smtClean="0"/>
              <a:t>Question 1: Lifetime use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173019"/>
            <a:ext cx="8596668" cy="4868344"/>
          </a:xfrm>
        </p:spPr>
        <p:txBody>
          <a:bodyPr>
            <a:normAutofit/>
          </a:bodyPr>
          <a:lstStyle/>
          <a:p>
            <a:r>
              <a:rPr lang="en-US" sz="2400" dirty="0"/>
              <a:t>In your life, which of the </a:t>
            </a:r>
            <a:r>
              <a:rPr lang="en-US" sz="2400" dirty="0" smtClean="0"/>
              <a:t>following substances </a:t>
            </a:r>
            <a:r>
              <a:rPr lang="en-US" sz="2400" dirty="0"/>
              <a:t>have you ever tried? </a:t>
            </a:r>
            <a:r>
              <a:rPr lang="en-US" sz="2400" dirty="0" smtClean="0"/>
              <a:t>(non-medical </a:t>
            </a:r>
            <a:r>
              <a:rPr lang="en-US" sz="2400" dirty="0"/>
              <a:t>use only</a:t>
            </a:r>
            <a:r>
              <a:rPr lang="en-US" sz="2400" dirty="0" smtClean="0"/>
              <a:t>)</a:t>
            </a: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/>
              <a:t>	No</a:t>
            </a: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/>
              <a:t>	Yes</a:t>
            </a:r>
            <a:endParaRPr lang="en-US" sz="2400" dirty="0"/>
          </a:p>
          <a:p>
            <a:r>
              <a:rPr lang="en-US" sz="2400" dirty="0" smtClean="0"/>
              <a:t>Ask </a:t>
            </a:r>
            <a:r>
              <a:rPr lang="en-US" sz="2400" dirty="0"/>
              <a:t>for all </a:t>
            </a:r>
            <a:r>
              <a:rPr lang="en-US" sz="2400" dirty="0" smtClean="0"/>
              <a:t>substances</a:t>
            </a:r>
            <a:endParaRPr lang="en-US" sz="2400" dirty="0"/>
          </a:p>
          <a:p>
            <a:r>
              <a:rPr lang="en-US" sz="2400" dirty="0" smtClean="0"/>
              <a:t>Record </a:t>
            </a:r>
            <a:r>
              <a:rPr lang="en-US" sz="2400" dirty="0"/>
              <a:t>any use (even if only tried once</a:t>
            </a:r>
            <a:r>
              <a:rPr lang="en-US" sz="2400" dirty="0" smtClean="0"/>
              <a:t>)</a:t>
            </a:r>
            <a:endParaRPr lang="en-US" sz="2400" dirty="0"/>
          </a:p>
          <a:p>
            <a:r>
              <a:rPr lang="en-US" sz="2400" dirty="0" smtClean="0"/>
              <a:t>Probe</a:t>
            </a:r>
            <a:r>
              <a:rPr lang="en-US" sz="2400" dirty="0"/>
              <a:t>: Not even at a </a:t>
            </a:r>
            <a:r>
              <a:rPr lang="en-US" sz="2400" dirty="0" smtClean="0"/>
              <a:t>party</a:t>
            </a:r>
            <a:r>
              <a:rPr lang="en-US" sz="2400" dirty="0"/>
              <a:t>?</a:t>
            </a:r>
          </a:p>
          <a:p>
            <a:r>
              <a:rPr lang="en-US" sz="2400" dirty="0" smtClean="0"/>
              <a:t>If “No” </a:t>
            </a:r>
            <a:r>
              <a:rPr lang="en-US" sz="2400" dirty="0"/>
              <a:t>to all substances, end the interview</a:t>
            </a:r>
            <a:r>
              <a:rPr lang="en-US" sz="2400" dirty="0" smtClean="0"/>
              <a:t>.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660487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46545"/>
          </a:xfrm>
        </p:spPr>
        <p:txBody>
          <a:bodyPr/>
          <a:lstStyle/>
          <a:p>
            <a:r>
              <a:rPr lang="en-US" dirty="0" smtClean="0"/>
              <a:t>Question 2: Recent use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366983"/>
            <a:ext cx="8596668" cy="46743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Frequency of use over the past three months</a:t>
            </a:r>
          </a:p>
          <a:p>
            <a:r>
              <a:rPr lang="en-US" sz="2400" dirty="0" smtClean="0"/>
              <a:t>During </a:t>
            </a:r>
            <a:r>
              <a:rPr lang="en-US" sz="2400" dirty="0"/>
              <a:t>the past 3 </a:t>
            </a:r>
            <a:r>
              <a:rPr lang="en-US" sz="2400" dirty="0" smtClean="0"/>
              <a:t>months, </a:t>
            </a:r>
            <a:r>
              <a:rPr lang="en-US" sz="2400" dirty="0"/>
              <a:t>how often have </a:t>
            </a:r>
            <a:r>
              <a:rPr lang="en-US" sz="2400" dirty="0" smtClean="0"/>
              <a:t>you used </a:t>
            </a:r>
            <a:r>
              <a:rPr lang="en-US" sz="2400" dirty="0"/>
              <a:t>the substances you mentioned </a:t>
            </a:r>
            <a:r>
              <a:rPr lang="en-US" sz="2400" dirty="0" smtClean="0"/>
              <a:t>in question one? (first </a:t>
            </a:r>
            <a:r>
              <a:rPr lang="en-US" sz="2400" dirty="0"/>
              <a:t>drug, (first </a:t>
            </a:r>
            <a:r>
              <a:rPr lang="en-US" sz="2400" dirty="0" smtClean="0"/>
              <a:t>drug, second </a:t>
            </a:r>
            <a:r>
              <a:rPr lang="en-US" sz="2400" dirty="0"/>
              <a:t>drug, etc</a:t>
            </a:r>
            <a:r>
              <a:rPr lang="en-US" sz="2400" dirty="0" smtClean="0"/>
              <a:t>.)</a:t>
            </a:r>
            <a:endParaRPr lang="en-US" sz="2400" dirty="0"/>
          </a:p>
          <a:p>
            <a:r>
              <a:rPr lang="en-US" sz="2400" dirty="0" smtClean="0"/>
              <a:t>Never </a:t>
            </a:r>
            <a:r>
              <a:rPr lang="en-US" sz="2400" dirty="0"/>
              <a:t>(0)</a:t>
            </a:r>
          </a:p>
          <a:p>
            <a:r>
              <a:rPr lang="en-US" sz="2400" dirty="0" smtClean="0"/>
              <a:t>Once </a:t>
            </a:r>
            <a:r>
              <a:rPr lang="en-US" sz="2400" dirty="0"/>
              <a:t>or twice (2)</a:t>
            </a:r>
          </a:p>
          <a:p>
            <a:r>
              <a:rPr lang="en-US" sz="2400" dirty="0" smtClean="0"/>
              <a:t>Monthly </a:t>
            </a:r>
            <a:r>
              <a:rPr lang="en-US" sz="2400" dirty="0"/>
              <a:t>(3)</a:t>
            </a:r>
          </a:p>
          <a:p>
            <a:r>
              <a:rPr lang="en-US" sz="2400" dirty="0" smtClean="0"/>
              <a:t>Weekly </a:t>
            </a:r>
            <a:r>
              <a:rPr lang="en-US" sz="2400" dirty="0"/>
              <a:t>(4)</a:t>
            </a:r>
          </a:p>
          <a:p>
            <a:r>
              <a:rPr lang="en-US" sz="2400" dirty="0" smtClean="0"/>
              <a:t>Daily </a:t>
            </a:r>
            <a:r>
              <a:rPr lang="en-US" sz="2400" dirty="0"/>
              <a:t>or almost daily (6</a:t>
            </a:r>
            <a:r>
              <a:rPr lang="en-US" sz="2400" dirty="0" smtClean="0"/>
              <a:t>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32703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5418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Question 3: Strong urge to use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163783"/>
            <a:ext cx="8596668" cy="48775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Frequency </a:t>
            </a:r>
            <a:r>
              <a:rPr lang="en-US" sz="2400" dirty="0"/>
              <a:t>of experiencing a strong desire </a:t>
            </a:r>
            <a:r>
              <a:rPr lang="en-US" sz="2400" dirty="0" smtClean="0"/>
              <a:t>or urge </a:t>
            </a:r>
            <a:r>
              <a:rPr lang="en-US" sz="2400" dirty="0"/>
              <a:t>to use each substance in the past 3 </a:t>
            </a:r>
            <a:r>
              <a:rPr lang="en-US" sz="2400" dirty="0" smtClean="0"/>
              <a:t>months.</a:t>
            </a:r>
            <a:endParaRPr lang="en-US" sz="2400" dirty="0"/>
          </a:p>
          <a:p>
            <a:r>
              <a:rPr lang="en-US" sz="2400" dirty="0" smtClean="0"/>
              <a:t>During </a:t>
            </a:r>
            <a:r>
              <a:rPr lang="en-US" sz="2400" dirty="0"/>
              <a:t>the past 3 </a:t>
            </a:r>
            <a:r>
              <a:rPr lang="en-US" sz="2400" dirty="0" smtClean="0"/>
              <a:t>months, </a:t>
            </a:r>
            <a:r>
              <a:rPr lang="en-US" sz="2400" dirty="0"/>
              <a:t>how often have you </a:t>
            </a:r>
            <a:r>
              <a:rPr lang="en-US" sz="2400" dirty="0" smtClean="0"/>
              <a:t>had a </a:t>
            </a:r>
            <a:r>
              <a:rPr lang="en-US" sz="2400" dirty="0"/>
              <a:t>strong desire or urge to </a:t>
            </a:r>
            <a:r>
              <a:rPr lang="en-US" sz="2400" dirty="0" smtClean="0"/>
              <a:t>use (first </a:t>
            </a:r>
            <a:r>
              <a:rPr lang="en-US" sz="2400" dirty="0"/>
              <a:t>drug, second </a:t>
            </a:r>
            <a:r>
              <a:rPr lang="en-US" sz="2400" dirty="0" smtClean="0"/>
              <a:t>drug, etc</a:t>
            </a:r>
            <a:r>
              <a:rPr lang="en-US" sz="2400" dirty="0"/>
              <a:t>.)?</a:t>
            </a:r>
          </a:p>
          <a:p>
            <a:r>
              <a:rPr lang="en-US" sz="2400" dirty="0" smtClean="0"/>
              <a:t>Never </a:t>
            </a:r>
            <a:r>
              <a:rPr lang="en-US" sz="2400" dirty="0"/>
              <a:t>(0)</a:t>
            </a:r>
          </a:p>
          <a:p>
            <a:r>
              <a:rPr lang="en-US" sz="2400" dirty="0" smtClean="0"/>
              <a:t>Once </a:t>
            </a:r>
            <a:r>
              <a:rPr lang="en-US" sz="2400" dirty="0"/>
              <a:t>or twice (3)</a:t>
            </a:r>
          </a:p>
          <a:p>
            <a:r>
              <a:rPr lang="en-US" sz="2400" dirty="0" smtClean="0"/>
              <a:t>Monthly </a:t>
            </a:r>
            <a:r>
              <a:rPr lang="en-US" sz="2400" dirty="0"/>
              <a:t>(4)</a:t>
            </a:r>
          </a:p>
          <a:p>
            <a:r>
              <a:rPr lang="en-US" sz="2400" dirty="0" smtClean="0"/>
              <a:t>Weekly </a:t>
            </a:r>
            <a:r>
              <a:rPr lang="en-US" sz="2400" dirty="0"/>
              <a:t>(5)</a:t>
            </a:r>
          </a:p>
          <a:p>
            <a:r>
              <a:rPr lang="en-US" sz="2400" dirty="0" smtClean="0"/>
              <a:t>Daily </a:t>
            </a:r>
            <a:r>
              <a:rPr lang="en-US" sz="2400" dirty="0"/>
              <a:t>or almost daily (6)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56063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03200"/>
            <a:ext cx="8596668" cy="1117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Question </a:t>
            </a:r>
            <a:r>
              <a:rPr lang="en-US" dirty="0"/>
              <a:t>4: Health, social, legal, or</a:t>
            </a:r>
            <a:br>
              <a:rPr lang="en-US" dirty="0"/>
            </a:br>
            <a:r>
              <a:rPr lang="en-US" dirty="0"/>
              <a:t>financial </a:t>
            </a:r>
            <a:r>
              <a:rPr lang="en-US" dirty="0" smtClean="0"/>
              <a:t>problems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246909"/>
            <a:ext cx="8596668" cy="52000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/>
              <a:t>Frequency </a:t>
            </a:r>
            <a:r>
              <a:rPr lang="en-US" sz="2400" dirty="0"/>
              <a:t>of experiencing health, social, legal </a:t>
            </a:r>
            <a:r>
              <a:rPr lang="en-US" sz="2400" dirty="0" smtClean="0"/>
              <a:t>or financial </a:t>
            </a:r>
            <a:r>
              <a:rPr lang="en-US" sz="2400" dirty="0"/>
              <a:t>problems related to substance </a:t>
            </a:r>
            <a:r>
              <a:rPr lang="en-US" sz="2400" dirty="0" smtClean="0"/>
              <a:t>use in the </a:t>
            </a:r>
            <a:r>
              <a:rPr lang="en-US" sz="2400" dirty="0"/>
              <a:t>past 3 months</a:t>
            </a:r>
            <a:r>
              <a:rPr lang="en-US" sz="2400" dirty="0" smtClean="0"/>
              <a:t>.</a:t>
            </a:r>
            <a:endParaRPr lang="en-US" sz="2400" dirty="0"/>
          </a:p>
          <a:p>
            <a:r>
              <a:rPr lang="en-US" sz="2400" dirty="0"/>
              <a:t>During the During the past 3 </a:t>
            </a:r>
            <a:r>
              <a:rPr lang="en-US" sz="2400" dirty="0" smtClean="0"/>
              <a:t>months, </a:t>
            </a:r>
            <a:r>
              <a:rPr lang="en-US" sz="2400" dirty="0"/>
              <a:t>how often has your </a:t>
            </a:r>
            <a:r>
              <a:rPr lang="en-US" sz="2400" dirty="0" smtClean="0"/>
              <a:t>use </a:t>
            </a:r>
            <a:r>
              <a:rPr lang="en-US" sz="2400" dirty="0"/>
              <a:t>of (first drug, second drug, etc.) </a:t>
            </a:r>
            <a:r>
              <a:rPr lang="en-US" sz="2400" dirty="0" smtClean="0"/>
              <a:t>led to health</a:t>
            </a:r>
            <a:r>
              <a:rPr lang="en-US" sz="2400" dirty="0"/>
              <a:t>, social, legal, or financial </a:t>
            </a:r>
            <a:r>
              <a:rPr lang="en-US" sz="2400" dirty="0" smtClean="0"/>
              <a:t>problems?</a:t>
            </a:r>
            <a:endParaRPr lang="en-US" sz="2400" dirty="0"/>
          </a:p>
          <a:p>
            <a:r>
              <a:rPr lang="en-US" sz="2400" dirty="0" smtClean="0"/>
              <a:t>Never </a:t>
            </a:r>
            <a:r>
              <a:rPr lang="en-US" sz="2400" dirty="0"/>
              <a:t>(0)</a:t>
            </a:r>
          </a:p>
          <a:p>
            <a:r>
              <a:rPr lang="en-US" sz="2400" dirty="0" smtClean="0"/>
              <a:t>Once </a:t>
            </a:r>
            <a:r>
              <a:rPr lang="en-US" sz="2400" dirty="0"/>
              <a:t>or twice (4)</a:t>
            </a:r>
          </a:p>
          <a:p>
            <a:r>
              <a:rPr lang="en-US" sz="2400" dirty="0" smtClean="0"/>
              <a:t>Monthly </a:t>
            </a:r>
            <a:r>
              <a:rPr lang="en-US" sz="2400" dirty="0"/>
              <a:t>(5)</a:t>
            </a:r>
          </a:p>
          <a:p>
            <a:r>
              <a:rPr lang="en-US" sz="2400" dirty="0" smtClean="0"/>
              <a:t>Weekly </a:t>
            </a:r>
            <a:r>
              <a:rPr lang="en-US" sz="2400" dirty="0"/>
              <a:t>(6)</a:t>
            </a:r>
          </a:p>
          <a:p>
            <a:r>
              <a:rPr lang="en-US" sz="2400" dirty="0" smtClean="0"/>
              <a:t>Daily or almost </a:t>
            </a:r>
            <a:r>
              <a:rPr lang="en-US" sz="2400" dirty="0"/>
              <a:t>daily (7)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812784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95564"/>
            <a:ext cx="8596668" cy="110836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Question </a:t>
            </a:r>
            <a:r>
              <a:rPr lang="en-US" dirty="0"/>
              <a:t>5: Failure to fulfill major</a:t>
            </a:r>
            <a:br>
              <a:rPr lang="en-US" dirty="0"/>
            </a:br>
            <a:r>
              <a:rPr lang="en-US" dirty="0"/>
              <a:t>role responsibilities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320800"/>
            <a:ext cx="9501139" cy="514465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Frequency </a:t>
            </a:r>
            <a:r>
              <a:rPr lang="en-US" sz="2400" dirty="0"/>
              <a:t>of experiencing a </a:t>
            </a:r>
            <a:r>
              <a:rPr lang="en-US" sz="2400" dirty="0" smtClean="0"/>
              <a:t>strong desire </a:t>
            </a:r>
            <a:r>
              <a:rPr lang="en-US" sz="2400" dirty="0"/>
              <a:t>or urge to use each </a:t>
            </a:r>
            <a:r>
              <a:rPr lang="en-US" sz="2400" dirty="0" smtClean="0"/>
              <a:t>substance in the past </a:t>
            </a:r>
            <a:r>
              <a:rPr lang="en-US" sz="2400" dirty="0"/>
              <a:t>3 months</a:t>
            </a:r>
            <a:r>
              <a:rPr lang="en-US" sz="2400" dirty="0" smtClean="0"/>
              <a:t>.</a:t>
            </a:r>
            <a:endParaRPr lang="en-US" sz="2400" dirty="0"/>
          </a:p>
          <a:p>
            <a:r>
              <a:rPr lang="en-US" sz="2400" dirty="0" smtClean="0"/>
              <a:t>During </a:t>
            </a:r>
            <a:r>
              <a:rPr lang="en-US" sz="2400" dirty="0"/>
              <a:t>the past 3 </a:t>
            </a:r>
            <a:r>
              <a:rPr lang="en-US" sz="2400" dirty="0" smtClean="0"/>
              <a:t>months, </a:t>
            </a:r>
            <a:r>
              <a:rPr lang="en-US" sz="2400" dirty="0"/>
              <a:t>how often have you failed to </a:t>
            </a:r>
            <a:r>
              <a:rPr lang="en-US" sz="2400" dirty="0" smtClean="0"/>
              <a:t>do what </a:t>
            </a:r>
            <a:r>
              <a:rPr lang="en-US" sz="2400" dirty="0"/>
              <a:t>was normally expected of you because of your </a:t>
            </a:r>
            <a:r>
              <a:rPr lang="en-US" sz="2400" dirty="0" smtClean="0"/>
              <a:t>use of </a:t>
            </a:r>
            <a:r>
              <a:rPr lang="en-US" sz="2400" dirty="0"/>
              <a:t>(first drug, second drug, </a:t>
            </a:r>
            <a:r>
              <a:rPr lang="en-US" sz="2400" dirty="0" err="1" smtClean="0"/>
              <a:t>etc</a:t>
            </a:r>
            <a:r>
              <a:rPr lang="en-US" sz="2400" dirty="0" smtClean="0"/>
              <a:t>)</a:t>
            </a:r>
          </a:p>
          <a:p>
            <a:r>
              <a:rPr lang="en-US" sz="2400" dirty="0" smtClean="0"/>
              <a:t>Never </a:t>
            </a:r>
            <a:r>
              <a:rPr lang="en-US" sz="2400" dirty="0"/>
              <a:t>(</a:t>
            </a:r>
            <a:r>
              <a:rPr lang="en-US" sz="2400" dirty="0" smtClean="0"/>
              <a:t>0)</a:t>
            </a:r>
          </a:p>
          <a:p>
            <a:r>
              <a:rPr lang="en-US" sz="2400" dirty="0" smtClean="0"/>
              <a:t>Once </a:t>
            </a:r>
            <a:r>
              <a:rPr lang="en-US" sz="2400" dirty="0"/>
              <a:t>or twice (</a:t>
            </a:r>
            <a:r>
              <a:rPr lang="en-US" sz="2400" dirty="0" smtClean="0"/>
              <a:t>5)</a:t>
            </a:r>
          </a:p>
          <a:p>
            <a:r>
              <a:rPr lang="en-US" sz="2400" dirty="0" smtClean="0"/>
              <a:t>Monthly </a:t>
            </a:r>
            <a:r>
              <a:rPr lang="en-US" sz="2400" dirty="0"/>
              <a:t>(</a:t>
            </a:r>
            <a:r>
              <a:rPr lang="en-US" sz="2400" dirty="0" smtClean="0"/>
              <a:t>6)</a:t>
            </a:r>
          </a:p>
          <a:p>
            <a:r>
              <a:rPr lang="en-US" sz="2400" dirty="0" smtClean="0"/>
              <a:t>Weekly </a:t>
            </a:r>
            <a:r>
              <a:rPr lang="en-US" sz="2400" dirty="0"/>
              <a:t>(</a:t>
            </a:r>
            <a:r>
              <a:rPr lang="en-US" sz="2400" dirty="0" smtClean="0"/>
              <a:t>7)</a:t>
            </a:r>
          </a:p>
          <a:p>
            <a:r>
              <a:rPr lang="en-US" sz="2400" dirty="0" smtClean="0"/>
              <a:t>Daily </a:t>
            </a:r>
            <a:r>
              <a:rPr lang="en-US" sz="2400" dirty="0"/>
              <a:t>or almost daily (8) 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515506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1883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Question 6: External concerns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228437"/>
            <a:ext cx="8596668" cy="48129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Recency of someone else’s </a:t>
            </a:r>
            <a:r>
              <a:rPr lang="en-US" sz="2400" dirty="0"/>
              <a:t>concern </a:t>
            </a:r>
            <a:r>
              <a:rPr lang="en-US" sz="2400" dirty="0" smtClean="0"/>
              <a:t>about </a:t>
            </a:r>
            <a:r>
              <a:rPr lang="en-US" sz="2400" dirty="0"/>
              <a:t>the </a:t>
            </a:r>
            <a:r>
              <a:rPr lang="en-US" sz="2400" dirty="0" smtClean="0"/>
              <a:t>patient’s substance use. </a:t>
            </a:r>
          </a:p>
          <a:p>
            <a:pPr marL="0" indent="0">
              <a:buNone/>
            </a:pPr>
            <a:r>
              <a:rPr lang="en-US" sz="2400" dirty="0" smtClean="0"/>
              <a:t>Has a friend or relative or anyone else ever expressed concern </a:t>
            </a:r>
            <a:r>
              <a:rPr lang="en-US" sz="2400" dirty="0"/>
              <a:t>about your use </a:t>
            </a:r>
            <a:r>
              <a:rPr lang="en-US" sz="2400" dirty="0" smtClean="0"/>
              <a:t>of (first </a:t>
            </a:r>
            <a:r>
              <a:rPr lang="en-US" sz="2400" dirty="0"/>
              <a:t>drug, second </a:t>
            </a:r>
            <a:r>
              <a:rPr lang="en-US" sz="2400" dirty="0" smtClean="0"/>
              <a:t>drug, etc</a:t>
            </a:r>
            <a:r>
              <a:rPr lang="en-US" sz="2400" dirty="0"/>
              <a:t>.)?</a:t>
            </a:r>
          </a:p>
          <a:p>
            <a:r>
              <a:rPr lang="en-US" sz="2400" dirty="0" smtClean="0"/>
              <a:t>No</a:t>
            </a:r>
            <a:r>
              <a:rPr lang="en-US" sz="2400" dirty="0"/>
              <a:t>, Never (0)</a:t>
            </a:r>
          </a:p>
          <a:p>
            <a:r>
              <a:rPr lang="en-US" sz="2400" dirty="0" smtClean="0"/>
              <a:t>Yes</a:t>
            </a:r>
            <a:r>
              <a:rPr lang="en-US" sz="2400" dirty="0"/>
              <a:t>, in the past 3 months (6) </a:t>
            </a:r>
          </a:p>
          <a:p>
            <a:r>
              <a:rPr lang="en-US" sz="2400" dirty="0"/>
              <a:t>Y</a:t>
            </a:r>
            <a:r>
              <a:rPr lang="en-US" sz="2400" dirty="0" smtClean="0"/>
              <a:t>es</a:t>
            </a:r>
            <a:r>
              <a:rPr lang="en-US" sz="2400" dirty="0"/>
              <a:t>, but not in the past 3 months (3</a:t>
            </a:r>
            <a:r>
              <a:rPr lang="en-US" sz="2400" dirty="0" smtClean="0"/>
              <a:t>)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535392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40146"/>
            <a:ext cx="8596668" cy="1108364"/>
          </a:xfrm>
        </p:spPr>
        <p:txBody>
          <a:bodyPr>
            <a:normAutofit fontScale="90000"/>
          </a:bodyPr>
          <a:lstStyle/>
          <a:p>
            <a:r>
              <a:rPr lang="en-US" dirty="0"/>
              <a:t>Question </a:t>
            </a:r>
            <a:r>
              <a:rPr lang="en-US" dirty="0" smtClean="0"/>
              <a:t>7: Failed </a:t>
            </a:r>
            <a:r>
              <a:rPr lang="en-US" dirty="0"/>
              <a:t>attempts </a:t>
            </a:r>
            <a:r>
              <a:rPr lang="en-US" dirty="0" smtClean="0"/>
              <a:t>to control </a:t>
            </a:r>
            <a:r>
              <a:rPr lang="en-US" dirty="0"/>
              <a:t>substance </a:t>
            </a:r>
            <a:r>
              <a:rPr lang="en-US" dirty="0" smtClean="0"/>
              <a:t>use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348511"/>
            <a:ext cx="8596668" cy="46928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Recency </a:t>
            </a:r>
            <a:r>
              <a:rPr lang="en-US" sz="2400" dirty="0"/>
              <a:t>of the </a:t>
            </a:r>
            <a:r>
              <a:rPr lang="en-US" sz="2400" dirty="0" smtClean="0"/>
              <a:t>patient’s </a:t>
            </a:r>
            <a:r>
              <a:rPr lang="en-US" sz="2400" dirty="0"/>
              <a:t>failed attempts </a:t>
            </a:r>
            <a:r>
              <a:rPr lang="en-US" sz="2400" dirty="0" smtClean="0"/>
              <a:t>to </a:t>
            </a:r>
            <a:r>
              <a:rPr lang="en-US" sz="2400" dirty="0"/>
              <a:t>control use</a:t>
            </a:r>
            <a:r>
              <a:rPr lang="en-US" sz="2400" dirty="0" smtClean="0"/>
              <a:t>.</a:t>
            </a: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Have </a:t>
            </a:r>
            <a:r>
              <a:rPr lang="en-US" sz="2400" dirty="0"/>
              <a:t>you ever tried and failed to control, </a:t>
            </a:r>
            <a:r>
              <a:rPr lang="en-US" sz="2400" dirty="0" smtClean="0"/>
              <a:t>cut down</a:t>
            </a:r>
            <a:r>
              <a:rPr lang="en-US" sz="2400" dirty="0"/>
              <a:t>, or stop using </a:t>
            </a:r>
            <a:r>
              <a:rPr lang="en-US" sz="2400" dirty="0" smtClean="0"/>
              <a:t>(first </a:t>
            </a:r>
            <a:r>
              <a:rPr lang="en-US" sz="2400" dirty="0"/>
              <a:t>drug, second </a:t>
            </a:r>
            <a:r>
              <a:rPr lang="en-US" sz="2400" dirty="0" smtClean="0"/>
              <a:t>drug, etc</a:t>
            </a:r>
            <a:r>
              <a:rPr lang="en-US" sz="2400" dirty="0"/>
              <a:t>.)?</a:t>
            </a:r>
          </a:p>
          <a:p>
            <a:r>
              <a:rPr lang="en-US" sz="2400" dirty="0" smtClean="0"/>
              <a:t>No</a:t>
            </a:r>
            <a:r>
              <a:rPr lang="en-US" sz="2400" dirty="0"/>
              <a:t>, Never (0)</a:t>
            </a:r>
          </a:p>
          <a:p>
            <a:r>
              <a:rPr lang="en-US" sz="2400" dirty="0" smtClean="0"/>
              <a:t>Yes</a:t>
            </a:r>
            <a:r>
              <a:rPr lang="en-US" sz="2400" dirty="0"/>
              <a:t>, in the past 3 months (6)</a:t>
            </a:r>
          </a:p>
          <a:p>
            <a:r>
              <a:rPr lang="en-US" sz="2400" dirty="0" smtClean="0"/>
              <a:t>Yes</a:t>
            </a:r>
            <a:r>
              <a:rPr lang="en-US" sz="2400" dirty="0"/>
              <a:t>, but not in the past 3 months (3) </a:t>
            </a:r>
            <a:r>
              <a:rPr lang="en-US" sz="2400" dirty="0" smtClean="0"/>
              <a:t> 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762626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46545"/>
          </a:xfrm>
        </p:spPr>
        <p:txBody>
          <a:bodyPr/>
          <a:lstStyle/>
          <a:p>
            <a:r>
              <a:rPr lang="en-US" dirty="0"/>
              <a:t>Question 8: Injecting drug </a:t>
            </a:r>
            <a:r>
              <a:rPr lang="en-US" dirty="0" smtClean="0"/>
              <a:t>use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320801"/>
            <a:ext cx="8596668" cy="47205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Have you ever used any drug by </a:t>
            </a:r>
            <a:r>
              <a:rPr lang="en-US" sz="2400" dirty="0" smtClean="0"/>
              <a:t>injection? </a:t>
            </a:r>
          </a:p>
          <a:p>
            <a:r>
              <a:rPr lang="en-US" sz="2400" dirty="0" smtClean="0"/>
              <a:t>No, Never (0)</a:t>
            </a:r>
          </a:p>
          <a:p>
            <a:r>
              <a:rPr lang="en-US" sz="2400" dirty="0" smtClean="0"/>
              <a:t>Yes</a:t>
            </a:r>
            <a:r>
              <a:rPr lang="en-US" sz="2400" dirty="0"/>
              <a:t>, in the past 3 months (2)</a:t>
            </a:r>
          </a:p>
          <a:p>
            <a:r>
              <a:rPr lang="en-US" sz="2400" dirty="0" smtClean="0"/>
              <a:t>Yes</a:t>
            </a:r>
            <a:r>
              <a:rPr lang="en-US" sz="2400" dirty="0"/>
              <a:t>, but not in the past 3 months (1)</a:t>
            </a:r>
          </a:p>
          <a:p>
            <a:pPr marL="0" indent="0">
              <a:buNone/>
            </a:pPr>
            <a:r>
              <a:rPr lang="en-US" sz="2400" dirty="0" smtClean="0"/>
              <a:t>If </a:t>
            </a:r>
            <a:r>
              <a:rPr lang="en-US" sz="2400" dirty="0"/>
              <a:t>yes, query about pattern of injecting, as follows.</a:t>
            </a:r>
          </a:p>
        </p:txBody>
      </p:sp>
    </p:spTree>
    <p:extLst>
      <p:ext uri="{BB962C8B-B14F-4D97-AF65-F5344CB8AC3E}">
        <p14:creationId xmlns:p14="http://schemas.microsoft.com/office/powerpoint/2010/main" val="4021567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8189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Pattern of injecting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191491"/>
            <a:ext cx="8596668" cy="4849871"/>
          </a:xfrm>
        </p:spPr>
        <p:txBody>
          <a:bodyPr/>
          <a:lstStyle/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             </a:t>
            </a:r>
            <a:r>
              <a:rPr lang="en-US" b="1" dirty="0"/>
              <a:t>P</a:t>
            </a:r>
            <a:r>
              <a:rPr lang="en-US" b="1" dirty="0" smtClean="0"/>
              <a:t>attern of injecting                                  Intervention guidelines</a:t>
            </a:r>
            <a:endParaRPr lang="en-GB" b="1" dirty="0"/>
          </a:p>
        </p:txBody>
      </p:sp>
      <p:sp>
        <p:nvSpPr>
          <p:cNvPr id="4" name="Rectangle 3"/>
          <p:cNvSpPr/>
          <p:nvPr/>
        </p:nvSpPr>
        <p:spPr>
          <a:xfrm>
            <a:off x="1403927" y="2013527"/>
            <a:ext cx="2863273" cy="101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Once </a:t>
            </a:r>
            <a:r>
              <a:rPr lang="en-US" smtClean="0">
                <a:solidFill>
                  <a:schemeClr val="tx1"/>
                </a:solidFill>
              </a:rPr>
              <a:t>weekly or </a:t>
            </a:r>
            <a:r>
              <a:rPr lang="en-US" dirty="0" smtClean="0">
                <a:solidFill>
                  <a:schemeClr val="tx1"/>
                </a:solidFill>
              </a:rPr>
              <a:t>fewer than three days in a row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403927" y="3740727"/>
            <a:ext cx="2863273" cy="114530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More than once per week or 3 or more days in a row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717308" y="2013527"/>
            <a:ext cx="3334327" cy="1016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Brief Intervention including “risks associated with injecting” card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717308" y="3740727"/>
            <a:ext cx="3334327" cy="114530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Further assessment and more intensive </a:t>
            </a:r>
            <a:r>
              <a:rPr lang="en-US" dirty="0" smtClean="0">
                <a:solidFill>
                  <a:schemeClr val="tx1"/>
                </a:solidFill>
              </a:rPr>
              <a:t>treatment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Right Arrow 10"/>
          <p:cNvSpPr/>
          <p:nvPr/>
        </p:nvSpPr>
        <p:spPr>
          <a:xfrm rot="10800000" flipH="1">
            <a:off x="4285673" y="2484581"/>
            <a:ext cx="1320800" cy="203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ight Arrow 11"/>
          <p:cNvSpPr/>
          <p:nvPr/>
        </p:nvSpPr>
        <p:spPr>
          <a:xfrm>
            <a:off x="4267200" y="4230255"/>
            <a:ext cx="1339273" cy="203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98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61883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Training objectives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228437"/>
            <a:ext cx="8596668" cy="48129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At the end of this </a:t>
            </a:r>
            <a:r>
              <a:rPr lang="en-US" sz="2400" dirty="0" smtClean="0"/>
              <a:t>session, </a:t>
            </a:r>
            <a:r>
              <a:rPr lang="en-US" sz="2400" dirty="0"/>
              <a:t>you will be able to: </a:t>
            </a:r>
            <a:endParaRPr lang="en-US" sz="2400" dirty="0" smtClean="0"/>
          </a:p>
          <a:p>
            <a:r>
              <a:rPr lang="en-US" sz="2400" dirty="0" smtClean="0"/>
              <a:t>Describe </a:t>
            </a:r>
            <a:r>
              <a:rPr lang="en-US" sz="2400" dirty="0"/>
              <a:t>the purpose </a:t>
            </a:r>
            <a:r>
              <a:rPr lang="en-US" sz="2400" dirty="0" smtClean="0"/>
              <a:t>of </a:t>
            </a:r>
            <a:r>
              <a:rPr lang="en-US" sz="2400" dirty="0"/>
              <a:t>screening patients in health care settings health care </a:t>
            </a:r>
            <a:r>
              <a:rPr lang="en-US" sz="2400" dirty="0" smtClean="0"/>
              <a:t>settings </a:t>
            </a:r>
          </a:p>
          <a:p>
            <a:r>
              <a:rPr lang="en-US" sz="2400" dirty="0" smtClean="0"/>
              <a:t>Identify three </a:t>
            </a:r>
            <a:r>
              <a:rPr lang="en-US" sz="2400" dirty="0"/>
              <a:t>populations for whom screening is </a:t>
            </a:r>
            <a:r>
              <a:rPr lang="en-US" sz="2400" dirty="0" smtClean="0"/>
              <a:t>recommended</a:t>
            </a:r>
          </a:p>
          <a:p>
            <a:r>
              <a:rPr lang="en-US" sz="2400" dirty="0" smtClean="0"/>
              <a:t>Identify three </a:t>
            </a:r>
            <a:r>
              <a:rPr lang="en-US" sz="2400" dirty="0"/>
              <a:t>types of settings where screening can take </a:t>
            </a:r>
            <a:r>
              <a:rPr lang="en-US" sz="2400" dirty="0" smtClean="0"/>
              <a:t>place </a:t>
            </a:r>
            <a:endParaRPr lang="en-US" sz="2400" dirty="0"/>
          </a:p>
          <a:p>
            <a:r>
              <a:rPr lang="en-US" sz="2400" dirty="0" smtClean="0"/>
              <a:t>Understand </a:t>
            </a:r>
            <a:r>
              <a:rPr lang="en-US" sz="2400" dirty="0"/>
              <a:t>the components of brief </a:t>
            </a:r>
            <a:r>
              <a:rPr lang="en-US" sz="2400" dirty="0" smtClean="0"/>
              <a:t>interventions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576659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95564"/>
            <a:ext cx="8596668" cy="655781"/>
          </a:xfrm>
        </p:spPr>
        <p:txBody>
          <a:bodyPr/>
          <a:lstStyle/>
          <a:p>
            <a:r>
              <a:rPr lang="en-US" dirty="0" smtClean="0"/>
              <a:t>Scoring the ASSIST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951345"/>
            <a:ext cx="8596668" cy="54586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For each substance (labelled a. to j.), add up the </a:t>
            </a:r>
            <a:r>
              <a:rPr lang="en-US" sz="2000" dirty="0" smtClean="0"/>
              <a:t>scores received </a:t>
            </a:r>
            <a:r>
              <a:rPr lang="en-US" sz="2000" dirty="0"/>
              <a:t>for questions 2 through 7 inclusive. </a:t>
            </a:r>
            <a:r>
              <a:rPr lang="en-US" sz="2000" dirty="0" smtClean="0"/>
              <a:t>Do </a:t>
            </a:r>
            <a:r>
              <a:rPr lang="en-US" sz="2000" dirty="0"/>
              <a:t>not include the results from either Q1 or Q8 in this </a:t>
            </a:r>
            <a:r>
              <a:rPr lang="en-US" sz="2000" dirty="0" smtClean="0"/>
              <a:t>score.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GB" sz="2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5534010"/>
              </p:ext>
            </p:extLst>
          </p:nvPr>
        </p:nvGraphicFramePr>
        <p:xfrm>
          <a:off x="677335" y="2142835"/>
          <a:ext cx="8503610" cy="45108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67859">
                  <a:extLst>
                    <a:ext uri="{9D8B030D-6E8A-4147-A177-3AD203B41FA5}">
                      <a16:colId xmlns:a16="http://schemas.microsoft.com/office/drawing/2014/main" val="1189617238"/>
                    </a:ext>
                  </a:extLst>
                </a:gridCol>
                <a:gridCol w="3926082">
                  <a:extLst>
                    <a:ext uri="{9D8B030D-6E8A-4147-A177-3AD203B41FA5}">
                      <a16:colId xmlns:a16="http://schemas.microsoft.com/office/drawing/2014/main" val="2808885187"/>
                    </a:ext>
                  </a:extLst>
                </a:gridCol>
                <a:gridCol w="2509669">
                  <a:extLst>
                    <a:ext uri="{9D8B030D-6E8A-4147-A177-3AD203B41FA5}">
                      <a16:colId xmlns:a16="http://schemas.microsoft.com/office/drawing/2014/main" val="3382686977"/>
                    </a:ext>
                  </a:extLst>
                </a:gridCol>
              </a:tblGrid>
              <a:tr h="551422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Question 2c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Weekly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score=4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6096231"/>
                  </a:ext>
                </a:extLst>
              </a:tr>
              <a:tr h="551422">
                <a:tc>
                  <a:txBody>
                    <a:bodyPr/>
                    <a:lstStyle/>
                    <a:p>
                      <a:r>
                        <a:rPr lang="en-US" dirty="0" smtClean="0"/>
                        <a:t>Question 3c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Once or twice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Score=3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0933674"/>
                  </a:ext>
                </a:extLst>
              </a:tr>
              <a:tr h="551422">
                <a:tc>
                  <a:txBody>
                    <a:bodyPr/>
                    <a:lstStyle/>
                    <a:p>
                      <a:r>
                        <a:rPr lang="en-US" dirty="0" smtClean="0"/>
                        <a:t>Question 4c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Monthly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Score=5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6996223"/>
                  </a:ext>
                </a:extLst>
              </a:tr>
              <a:tr h="551422">
                <a:tc>
                  <a:txBody>
                    <a:bodyPr/>
                    <a:lstStyle/>
                    <a:p>
                      <a:r>
                        <a:rPr lang="en-US" dirty="0" smtClean="0"/>
                        <a:t>Question 5c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Once</a:t>
                      </a:r>
                      <a:r>
                        <a:rPr lang="en-US" baseline="0" dirty="0" smtClean="0"/>
                        <a:t> or twice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Score=5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4331829"/>
                  </a:ext>
                </a:extLst>
              </a:tr>
              <a:tr h="599653">
                <a:tc>
                  <a:txBody>
                    <a:bodyPr/>
                    <a:lstStyle/>
                    <a:p>
                      <a:r>
                        <a:rPr lang="en-US" dirty="0" smtClean="0"/>
                        <a:t>Question 6c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Yes, but not in the past three months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Score=3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100802"/>
                  </a:ext>
                </a:extLst>
              </a:tr>
              <a:tr h="551422">
                <a:tc>
                  <a:txBody>
                    <a:bodyPr/>
                    <a:lstStyle/>
                    <a:p>
                      <a:r>
                        <a:rPr lang="en-US" dirty="0" smtClean="0"/>
                        <a:t>Question 7c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No, never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Score=0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1016283"/>
                  </a:ext>
                </a:extLst>
              </a:tr>
              <a:tr h="1113638">
                <a:tc>
                  <a:txBody>
                    <a:bodyPr/>
                    <a:lstStyle/>
                    <a:p>
                      <a:r>
                        <a:rPr lang="en-US" dirty="0" smtClean="0"/>
                        <a:t>Substance specific involvement score for</a:t>
                      </a:r>
                      <a:r>
                        <a:rPr lang="en-US" baseline="0" dirty="0" smtClean="0"/>
                        <a:t> cannabis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Score=20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16610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0514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93964"/>
            <a:ext cx="8596668" cy="969818"/>
          </a:xfrm>
        </p:spPr>
        <p:txBody>
          <a:bodyPr>
            <a:normAutofit fontScale="90000"/>
          </a:bodyPr>
          <a:lstStyle/>
          <a:p>
            <a:r>
              <a:rPr lang="en-US" dirty="0"/>
              <a:t>Guidelines for assessing risk level Guidelines for assessing risk level using the ASSIST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8703326"/>
              </p:ext>
            </p:extLst>
          </p:nvPr>
        </p:nvGraphicFramePr>
        <p:xfrm>
          <a:off x="677863" y="1302326"/>
          <a:ext cx="8596311" cy="386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1010">
                  <a:extLst>
                    <a:ext uri="{9D8B030D-6E8A-4147-A177-3AD203B41FA5}">
                      <a16:colId xmlns:a16="http://schemas.microsoft.com/office/drawing/2014/main" val="1739387722"/>
                    </a:ext>
                  </a:extLst>
                </a:gridCol>
                <a:gridCol w="2115127">
                  <a:extLst>
                    <a:ext uri="{9D8B030D-6E8A-4147-A177-3AD203B41FA5}">
                      <a16:colId xmlns:a16="http://schemas.microsoft.com/office/drawing/2014/main" val="207643751"/>
                    </a:ext>
                  </a:extLst>
                </a:gridCol>
                <a:gridCol w="5210174">
                  <a:extLst>
                    <a:ext uri="{9D8B030D-6E8A-4147-A177-3AD203B41FA5}">
                      <a16:colId xmlns:a16="http://schemas.microsoft.com/office/drawing/2014/main" val="3567900068"/>
                    </a:ext>
                  </a:extLst>
                </a:gridCol>
              </a:tblGrid>
              <a:tr h="96520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Alcohol </a:t>
                      </a: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All other substance</a:t>
                      </a: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Risk</a:t>
                      </a:r>
                      <a:r>
                        <a:rPr lang="en-US" sz="2000" baseline="0" dirty="0" smtClean="0">
                          <a:solidFill>
                            <a:schemeClr val="tx1"/>
                          </a:solidFill>
                        </a:rPr>
                        <a:t> level </a:t>
                      </a: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7639964"/>
                  </a:ext>
                </a:extLst>
              </a:tr>
              <a:tr h="96520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0-10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0-3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Low risk (provide education)</a:t>
                      </a:r>
                      <a:endParaRPr lang="en-GB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4272720"/>
                  </a:ext>
                </a:extLst>
              </a:tr>
              <a:tr h="96520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11-26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4-26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Moderate risk (Brief intervention)</a:t>
                      </a:r>
                      <a:endParaRPr lang="en-GB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4930712"/>
                  </a:ext>
                </a:extLst>
              </a:tr>
              <a:tr h="96520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27+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27+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High Risk (BI +Referral)</a:t>
                      </a:r>
                      <a:endParaRPr lang="en-GB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3767683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851631" y="5394036"/>
            <a:ext cx="8248073" cy="12838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Note: Be careful! Do not blindly interpret the score. A patient can score in the “Moderate Risk” range because of past use (i.e., answered “Yes, but not in the past 3 months” for questions 6 &amp; 7), and may not be currently using.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1954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01600"/>
            <a:ext cx="8596668" cy="600364"/>
          </a:xfrm>
        </p:spPr>
        <p:txBody>
          <a:bodyPr>
            <a:normAutofit/>
          </a:bodyPr>
          <a:lstStyle/>
          <a:p>
            <a:r>
              <a:rPr lang="en-US" sz="2800" dirty="0" smtClean="0"/>
              <a:t>Recording </a:t>
            </a:r>
            <a:r>
              <a:rPr lang="en-US" sz="2800" dirty="0"/>
              <a:t>the Substance Specific Involvement </a:t>
            </a:r>
            <a:r>
              <a:rPr lang="en-US" sz="2800" dirty="0" smtClean="0"/>
              <a:t>Score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701964"/>
            <a:ext cx="8596668" cy="5339399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/>
              <a:t>The type of intervention is determined by the client’s specific substance</a:t>
            </a:r>
            <a:r>
              <a:rPr lang="en-GB" dirty="0" smtClean="0"/>
              <a:t>.</a:t>
            </a:r>
          </a:p>
          <a:p>
            <a:pPr marL="0" indent="0">
              <a:buNone/>
            </a:pPr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4737265"/>
              </p:ext>
            </p:extLst>
          </p:nvPr>
        </p:nvGraphicFramePr>
        <p:xfrm>
          <a:off x="748145" y="1154545"/>
          <a:ext cx="8700655" cy="5066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023">
                  <a:extLst>
                    <a:ext uri="{9D8B030D-6E8A-4147-A177-3AD203B41FA5}">
                      <a16:colId xmlns:a16="http://schemas.microsoft.com/office/drawing/2014/main" val="2507267683"/>
                    </a:ext>
                  </a:extLst>
                </a:gridCol>
                <a:gridCol w="1825377">
                  <a:extLst>
                    <a:ext uri="{9D8B030D-6E8A-4147-A177-3AD203B41FA5}">
                      <a16:colId xmlns:a16="http://schemas.microsoft.com/office/drawing/2014/main" val="2609451842"/>
                    </a:ext>
                  </a:extLst>
                </a:gridCol>
                <a:gridCol w="1538135">
                  <a:extLst>
                    <a:ext uri="{9D8B030D-6E8A-4147-A177-3AD203B41FA5}">
                      <a16:colId xmlns:a16="http://schemas.microsoft.com/office/drawing/2014/main" val="2537123886"/>
                    </a:ext>
                  </a:extLst>
                </a:gridCol>
                <a:gridCol w="1539989">
                  <a:extLst>
                    <a:ext uri="{9D8B030D-6E8A-4147-A177-3AD203B41FA5}">
                      <a16:colId xmlns:a16="http://schemas.microsoft.com/office/drawing/2014/main" val="3206862677"/>
                    </a:ext>
                  </a:extLst>
                </a:gridCol>
                <a:gridCol w="1740131">
                  <a:extLst>
                    <a:ext uri="{9D8B030D-6E8A-4147-A177-3AD203B41FA5}">
                      <a16:colId xmlns:a16="http://schemas.microsoft.com/office/drawing/2014/main" val="3980950129"/>
                    </a:ext>
                  </a:extLst>
                </a:gridCol>
              </a:tblGrid>
              <a:tr h="11344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Record specific substance score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No intervention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Receive Brief Intervention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More intensive treatment*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4774651"/>
                  </a:ext>
                </a:extLst>
              </a:tr>
              <a:tr h="349058">
                <a:tc>
                  <a:txBody>
                    <a:bodyPr/>
                    <a:lstStyle/>
                    <a:p>
                      <a:r>
                        <a:rPr lang="en-US" dirty="0" smtClean="0"/>
                        <a:t>a.</a:t>
                      </a:r>
                      <a:r>
                        <a:rPr lang="en-US" baseline="0" dirty="0" smtClean="0"/>
                        <a:t> tobacco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0-3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4-26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27+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6876797"/>
                  </a:ext>
                </a:extLst>
              </a:tr>
              <a:tr h="349058">
                <a:tc>
                  <a:txBody>
                    <a:bodyPr/>
                    <a:lstStyle/>
                    <a:p>
                      <a:r>
                        <a:rPr lang="en-US" dirty="0" smtClean="0"/>
                        <a:t>b.</a:t>
                      </a:r>
                      <a:r>
                        <a:rPr lang="en-US" baseline="0" dirty="0" smtClean="0"/>
                        <a:t> alcohol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0-10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11-26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27+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26201"/>
                  </a:ext>
                </a:extLst>
              </a:tr>
              <a:tr h="349058">
                <a:tc>
                  <a:txBody>
                    <a:bodyPr/>
                    <a:lstStyle/>
                    <a:p>
                      <a:r>
                        <a:rPr lang="en-US" dirty="0" smtClean="0"/>
                        <a:t>c.</a:t>
                      </a:r>
                      <a:r>
                        <a:rPr lang="en-US" baseline="0" dirty="0" smtClean="0"/>
                        <a:t> cannabis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0-3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4-26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27+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3774028"/>
                  </a:ext>
                </a:extLst>
              </a:tr>
              <a:tr h="349058">
                <a:tc>
                  <a:txBody>
                    <a:bodyPr/>
                    <a:lstStyle/>
                    <a:p>
                      <a:r>
                        <a:rPr lang="en-US" dirty="0" smtClean="0"/>
                        <a:t>d.</a:t>
                      </a:r>
                      <a:r>
                        <a:rPr lang="en-US" baseline="0" dirty="0" smtClean="0"/>
                        <a:t> cocaine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0-3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4-26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27+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3757762"/>
                  </a:ext>
                </a:extLst>
              </a:tr>
              <a:tr h="349058">
                <a:tc>
                  <a:txBody>
                    <a:bodyPr/>
                    <a:lstStyle/>
                    <a:p>
                      <a:r>
                        <a:rPr lang="en-US" dirty="0" smtClean="0"/>
                        <a:t>e.</a:t>
                      </a:r>
                      <a:r>
                        <a:rPr lang="en-US" baseline="0" dirty="0" smtClean="0"/>
                        <a:t> amphetamines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0-3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4-26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27+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3827467"/>
                  </a:ext>
                </a:extLst>
              </a:tr>
              <a:tr h="349058">
                <a:tc>
                  <a:txBody>
                    <a:bodyPr/>
                    <a:lstStyle/>
                    <a:p>
                      <a:r>
                        <a:rPr lang="en-US" dirty="0" smtClean="0"/>
                        <a:t>f.</a:t>
                      </a:r>
                      <a:r>
                        <a:rPr lang="en-US" baseline="0" dirty="0" smtClean="0"/>
                        <a:t> inhalants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0-3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4-26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27+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5413722"/>
                  </a:ext>
                </a:extLst>
              </a:tr>
              <a:tr h="349058">
                <a:tc>
                  <a:txBody>
                    <a:bodyPr/>
                    <a:lstStyle/>
                    <a:p>
                      <a:r>
                        <a:rPr lang="en-US" dirty="0" smtClean="0"/>
                        <a:t>g.</a:t>
                      </a:r>
                      <a:r>
                        <a:rPr lang="en-US" baseline="0" dirty="0" smtClean="0"/>
                        <a:t> sedatives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0-3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4-26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27+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4349366"/>
                  </a:ext>
                </a:extLst>
              </a:tr>
              <a:tr h="349058">
                <a:tc>
                  <a:txBody>
                    <a:bodyPr/>
                    <a:lstStyle/>
                    <a:p>
                      <a:r>
                        <a:rPr lang="en-US" dirty="0" smtClean="0"/>
                        <a:t>h.</a:t>
                      </a:r>
                      <a:r>
                        <a:rPr lang="en-US" baseline="0" dirty="0" smtClean="0"/>
                        <a:t> hallucinogens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0-3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4-26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27+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7248574"/>
                  </a:ext>
                </a:extLst>
              </a:tr>
              <a:tr h="349058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</a:t>
                      </a:r>
                      <a:r>
                        <a:rPr lang="en-US" dirty="0" smtClean="0"/>
                        <a:t>. opioids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0-3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4-26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27+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517963"/>
                  </a:ext>
                </a:extLst>
              </a:tr>
              <a:tr h="610852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j. Other drugs</a:t>
                      </a:r>
                      <a:endParaRPr lang="en-GB" dirty="0" smtClean="0"/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0-3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4-26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27+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2086399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1394691" y="6295576"/>
            <a:ext cx="7601528" cy="4341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* further assessment and more intensive treatment may be needed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0172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378691"/>
          </a:xfrm>
        </p:spPr>
        <p:txBody>
          <a:bodyPr>
            <a:normAutofit fontScale="90000"/>
          </a:bodyPr>
          <a:lstStyle/>
          <a:p>
            <a:r>
              <a:rPr lang="en-GB" sz="2400" dirty="0"/>
              <a:t>Patient </a:t>
            </a:r>
            <a:r>
              <a:rPr lang="en-GB" sz="2400" dirty="0" smtClean="0"/>
              <a:t>Feedback </a:t>
            </a:r>
            <a:r>
              <a:rPr lang="en-GB" sz="2400" dirty="0"/>
              <a:t>Form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155643"/>
              </p:ext>
            </p:extLst>
          </p:nvPr>
        </p:nvGraphicFramePr>
        <p:xfrm>
          <a:off x="677863" y="378687"/>
          <a:ext cx="9380537" cy="600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4101">
                  <a:extLst>
                    <a:ext uri="{9D8B030D-6E8A-4147-A177-3AD203B41FA5}">
                      <a16:colId xmlns:a16="http://schemas.microsoft.com/office/drawing/2014/main" val="4091687155"/>
                    </a:ext>
                  </a:extLst>
                </a:gridCol>
                <a:gridCol w="2146822">
                  <a:extLst>
                    <a:ext uri="{9D8B030D-6E8A-4147-A177-3AD203B41FA5}">
                      <a16:colId xmlns:a16="http://schemas.microsoft.com/office/drawing/2014/main" val="3025327960"/>
                    </a:ext>
                  </a:extLst>
                </a:gridCol>
                <a:gridCol w="3659614">
                  <a:extLst>
                    <a:ext uri="{9D8B030D-6E8A-4147-A177-3AD203B41FA5}">
                      <a16:colId xmlns:a16="http://schemas.microsoft.com/office/drawing/2014/main" val="261055744"/>
                    </a:ext>
                  </a:extLst>
                </a:gridCol>
              </a:tblGrid>
              <a:tr h="360640">
                <a:tc>
                  <a:txBody>
                    <a:bodyPr/>
                    <a:lstStyle/>
                    <a:p>
                      <a:r>
                        <a:rPr lang="en-US" dirty="0" smtClean="0"/>
                        <a:t>Substance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Score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Risk level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9996525"/>
                  </a:ext>
                </a:extLst>
              </a:tr>
              <a:tr h="540961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a. Tobacco products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1" dirty="0" smtClean="0"/>
                        <a:t>0-3 Low </a:t>
                      </a:r>
                    </a:p>
                    <a:p>
                      <a:r>
                        <a:rPr lang="en-US" sz="1000" b="1" dirty="0" smtClean="0"/>
                        <a:t>4-26 Moderate </a:t>
                      </a:r>
                    </a:p>
                    <a:p>
                      <a:r>
                        <a:rPr lang="en-US" sz="1000" b="1" dirty="0" smtClean="0"/>
                        <a:t>27+ High</a:t>
                      </a:r>
                      <a:endParaRPr lang="en-GB" sz="1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7987780"/>
                  </a:ext>
                </a:extLst>
              </a:tr>
              <a:tr h="540961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b. Alcoholic Beverages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1" dirty="0" smtClean="0"/>
                        <a:t>0-3 Low </a:t>
                      </a:r>
                    </a:p>
                    <a:p>
                      <a:r>
                        <a:rPr lang="en-US" sz="1000" b="1" dirty="0" smtClean="0"/>
                        <a:t>4-26 Moderate </a:t>
                      </a:r>
                    </a:p>
                    <a:p>
                      <a:r>
                        <a:rPr lang="en-US" sz="1000" b="1" dirty="0" smtClean="0"/>
                        <a:t>27+ High</a:t>
                      </a:r>
                      <a:endParaRPr lang="en-GB" sz="1000" b="1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9966039"/>
                  </a:ext>
                </a:extLst>
              </a:tr>
              <a:tr h="540961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c. Cannabis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1" dirty="0" smtClean="0"/>
                        <a:t>0-3 Low </a:t>
                      </a:r>
                    </a:p>
                    <a:p>
                      <a:r>
                        <a:rPr lang="en-US" sz="1000" b="1" dirty="0" smtClean="0"/>
                        <a:t>4-26 Moderate </a:t>
                      </a:r>
                    </a:p>
                    <a:p>
                      <a:r>
                        <a:rPr lang="en-US" sz="1000" b="1" dirty="0" smtClean="0"/>
                        <a:t>27+ High</a:t>
                      </a:r>
                      <a:endParaRPr lang="en-GB" sz="1000" b="1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6936630"/>
                  </a:ext>
                </a:extLst>
              </a:tr>
              <a:tr h="540961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d. Cocaine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1" dirty="0" smtClean="0"/>
                        <a:t>0-3 Low </a:t>
                      </a:r>
                    </a:p>
                    <a:p>
                      <a:r>
                        <a:rPr lang="en-US" sz="1000" b="1" dirty="0" smtClean="0"/>
                        <a:t>4-26 Moderate </a:t>
                      </a:r>
                    </a:p>
                    <a:p>
                      <a:r>
                        <a:rPr lang="en-US" sz="1000" b="1" dirty="0" smtClean="0"/>
                        <a:t>27+ High</a:t>
                      </a:r>
                      <a:endParaRPr lang="en-GB" sz="1000" b="1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5831925"/>
                  </a:ext>
                </a:extLst>
              </a:tr>
              <a:tr h="540961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e. Amphetamine type stimulants 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1" dirty="0" smtClean="0"/>
                        <a:t>0-3 Low </a:t>
                      </a:r>
                    </a:p>
                    <a:p>
                      <a:r>
                        <a:rPr lang="en-US" sz="1000" b="1" dirty="0" smtClean="0"/>
                        <a:t>4-26 Moderate </a:t>
                      </a:r>
                    </a:p>
                    <a:p>
                      <a:r>
                        <a:rPr lang="en-US" sz="1000" b="1" dirty="0" smtClean="0"/>
                        <a:t>27+ High</a:t>
                      </a:r>
                      <a:endParaRPr lang="en-GB" sz="1000" b="1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1537586"/>
                  </a:ext>
                </a:extLst>
              </a:tr>
              <a:tr h="540961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f. Inhalants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1" dirty="0" smtClean="0"/>
                        <a:t>0-3 Low </a:t>
                      </a:r>
                    </a:p>
                    <a:p>
                      <a:r>
                        <a:rPr lang="en-US" sz="1000" b="1" dirty="0" smtClean="0"/>
                        <a:t>4-26 Moderate </a:t>
                      </a:r>
                    </a:p>
                    <a:p>
                      <a:r>
                        <a:rPr lang="en-US" sz="1000" b="1" dirty="0" smtClean="0"/>
                        <a:t>27+ High</a:t>
                      </a:r>
                      <a:endParaRPr lang="en-GB" sz="1000" b="1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1476990"/>
                  </a:ext>
                </a:extLst>
              </a:tr>
              <a:tr h="540961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g. Sedatives or Sleeping Pills 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1" dirty="0" smtClean="0"/>
                        <a:t>0-3 Low </a:t>
                      </a:r>
                    </a:p>
                    <a:p>
                      <a:r>
                        <a:rPr lang="en-US" sz="1000" b="1" dirty="0" smtClean="0"/>
                        <a:t>4-26 Moderate </a:t>
                      </a:r>
                    </a:p>
                    <a:p>
                      <a:r>
                        <a:rPr lang="en-US" sz="1000" b="1" dirty="0" smtClean="0"/>
                        <a:t>27+ High</a:t>
                      </a:r>
                      <a:endParaRPr lang="en-GB" sz="1000" b="1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9086294"/>
                  </a:ext>
                </a:extLst>
              </a:tr>
              <a:tr h="540961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h. Hallucinogens 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1" dirty="0" smtClean="0"/>
                        <a:t>0-3 Low </a:t>
                      </a:r>
                    </a:p>
                    <a:p>
                      <a:r>
                        <a:rPr lang="en-US" sz="1000" b="1" dirty="0" smtClean="0"/>
                        <a:t>4-26 Moderate </a:t>
                      </a:r>
                    </a:p>
                    <a:p>
                      <a:r>
                        <a:rPr lang="en-US" sz="1000" b="1" dirty="0" smtClean="0"/>
                        <a:t>27+ High</a:t>
                      </a:r>
                      <a:endParaRPr lang="en-GB" sz="1000" b="1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6924920"/>
                  </a:ext>
                </a:extLst>
              </a:tr>
              <a:tr h="691227">
                <a:tc>
                  <a:txBody>
                    <a:bodyPr/>
                    <a:lstStyle/>
                    <a:p>
                      <a:r>
                        <a:rPr lang="en-GB" sz="1400" dirty="0" err="1" smtClean="0"/>
                        <a:t>i</a:t>
                      </a:r>
                      <a:r>
                        <a:rPr lang="en-GB" sz="1400" dirty="0" smtClean="0"/>
                        <a:t>. Opioids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1" dirty="0" smtClean="0"/>
                        <a:t>0-3 Low </a:t>
                      </a:r>
                    </a:p>
                    <a:p>
                      <a:r>
                        <a:rPr lang="en-US" sz="1000" b="1" dirty="0" smtClean="0"/>
                        <a:t>4-26 Moderate </a:t>
                      </a:r>
                    </a:p>
                    <a:p>
                      <a:r>
                        <a:rPr lang="en-US" sz="1000" b="1" dirty="0" smtClean="0"/>
                        <a:t>27+ High</a:t>
                      </a:r>
                      <a:endParaRPr lang="en-GB" sz="1000" b="1" dirty="0" smtClean="0"/>
                    </a:p>
                    <a:p>
                      <a:endParaRPr lang="en-GB" sz="1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0208351"/>
                  </a:ext>
                </a:extLst>
              </a:tr>
              <a:tr h="540961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j. Other - specify 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="1" dirty="0" smtClean="0"/>
                        <a:t>0-3 Low </a:t>
                      </a:r>
                    </a:p>
                    <a:p>
                      <a:r>
                        <a:rPr lang="en-US" sz="1000" b="1" dirty="0" smtClean="0"/>
                        <a:t>4-26 Moderate </a:t>
                      </a:r>
                    </a:p>
                    <a:p>
                      <a:r>
                        <a:rPr lang="en-US" sz="1000" b="1" dirty="0" smtClean="0"/>
                        <a:t>27+ High</a:t>
                      </a:r>
                      <a:endParaRPr lang="en-GB" sz="1000" b="1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5332483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1015999" y="6383247"/>
            <a:ext cx="8913091" cy="474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What do your scores mean? Low: You are at low risk of health and other problems from your current pattern of use. Moderate: You are at risk of health and other problems from your current pattern of substance use. High: You are at high risk of experiencing severe </a:t>
            </a:r>
            <a:r>
              <a:rPr lang="en-US" sz="1000" b="1" dirty="0" smtClean="0">
                <a:solidFill>
                  <a:schemeClr val="tx1"/>
                </a:solidFill>
              </a:rPr>
              <a:t>problems </a:t>
            </a:r>
            <a:r>
              <a:rPr lang="en-US" sz="1000" b="1" dirty="0">
                <a:solidFill>
                  <a:schemeClr val="tx1"/>
                </a:solidFill>
              </a:rPr>
              <a:t>(health, social, financial, legal, </a:t>
            </a:r>
            <a:r>
              <a:rPr lang="en-US" sz="1000" b="1" dirty="0" smtClean="0">
                <a:solidFill>
                  <a:schemeClr val="tx1"/>
                </a:solidFill>
              </a:rPr>
              <a:t>relationships).</a:t>
            </a:r>
            <a:endParaRPr lang="en-GB" sz="1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6937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46545"/>
          </a:xfrm>
        </p:spPr>
        <p:txBody>
          <a:bodyPr/>
          <a:lstStyle/>
          <a:p>
            <a:r>
              <a:rPr lang="en-GB" dirty="0" smtClean="0"/>
              <a:t>Activity: </a:t>
            </a:r>
            <a:r>
              <a:rPr lang="en-GB" dirty="0"/>
              <a:t>ASSIST </a:t>
            </a:r>
            <a:r>
              <a:rPr lang="en-GB" dirty="0" smtClean="0"/>
              <a:t>demonstration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339273"/>
            <a:ext cx="8596668" cy="470208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Instructions</a:t>
            </a:r>
            <a:endParaRPr lang="en-US" sz="2400" dirty="0"/>
          </a:p>
          <a:p>
            <a:r>
              <a:rPr lang="en-US" sz="2400" dirty="0"/>
              <a:t>Observe the ASSIST in </a:t>
            </a:r>
            <a:r>
              <a:rPr lang="en-US" sz="2400" dirty="0" smtClean="0"/>
              <a:t>action</a:t>
            </a:r>
          </a:p>
          <a:p>
            <a:r>
              <a:rPr lang="en-US" sz="2400" dirty="0" smtClean="0"/>
              <a:t>Observe </a:t>
            </a:r>
            <a:r>
              <a:rPr lang="en-US" sz="2400" dirty="0"/>
              <a:t>the time of </a:t>
            </a:r>
            <a:r>
              <a:rPr lang="en-US" sz="2400" dirty="0" smtClean="0"/>
              <a:t>administration</a:t>
            </a:r>
          </a:p>
          <a:p>
            <a:r>
              <a:rPr lang="en-US" sz="2400" dirty="0" smtClean="0"/>
              <a:t>Questions </a:t>
            </a:r>
            <a:r>
              <a:rPr lang="en-US" sz="2400" dirty="0"/>
              <a:t>/ </a:t>
            </a:r>
            <a:r>
              <a:rPr lang="en-US" sz="2400" dirty="0" smtClean="0"/>
              <a:t>Answers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031599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29310"/>
            <a:ext cx="8596668" cy="60959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Common mistakes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738909"/>
            <a:ext cx="8596668" cy="5302453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solidFill>
                  <a:schemeClr val="tx1"/>
                </a:solidFill>
              </a:rPr>
              <a:t>Over scoring </a:t>
            </a:r>
            <a:r>
              <a:rPr lang="en-US" sz="2400" b="1" dirty="0">
                <a:solidFill>
                  <a:schemeClr val="tx1"/>
                </a:solidFill>
              </a:rPr>
              <a:t>Q 3 and Q </a:t>
            </a:r>
            <a:r>
              <a:rPr lang="en-US" sz="2400" b="1" dirty="0" smtClean="0">
                <a:solidFill>
                  <a:schemeClr val="tx1"/>
                </a:solidFill>
              </a:rPr>
              <a:t>5</a:t>
            </a:r>
            <a:r>
              <a:rPr lang="en-US" sz="2400" dirty="0" smtClean="0"/>
              <a:t>. These </a:t>
            </a:r>
            <a:r>
              <a:rPr lang="en-US" sz="2400" dirty="0"/>
              <a:t>questions reflect dependent use &amp; </a:t>
            </a:r>
            <a:r>
              <a:rPr lang="en-US" sz="2400" dirty="0" smtClean="0"/>
              <a:t>strong craving </a:t>
            </a:r>
            <a:r>
              <a:rPr lang="en-US" sz="2400" dirty="0"/>
              <a:t>(Q3), and loss of control / </a:t>
            </a:r>
            <a:r>
              <a:rPr lang="en-US" sz="2400" dirty="0" smtClean="0"/>
              <a:t>failure </a:t>
            </a:r>
            <a:r>
              <a:rPr lang="en-US" sz="2400" dirty="0"/>
              <a:t>to fulfill </a:t>
            </a:r>
            <a:r>
              <a:rPr lang="en-US" sz="2400" dirty="0" smtClean="0"/>
              <a:t>obligations.</a:t>
            </a:r>
            <a:endParaRPr lang="en-US" sz="2400" dirty="0"/>
          </a:p>
          <a:p>
            <a:r>
              <a:rPr lang="en-US" sz="2400" b="1" dirty="0" smtClean="0">
                <a:solidFill>
                  <a:schemeClr val="tx1"/>
                </a:solidFill>
              </a:rPr>
              <a:t>Forgetting </a:t>
            </a:r>
            <a:r>
              <a:rPr lang="en-US" sz="2400" b="1" dirty="0">
                <a:solidFill>
                  <a:schemeClr val="tx1"/>
                </a:solidFill>
              </a:rPr>
              <a:t>that Q 1 and Q 2 are filter </a:t>
            </a:r>
            <a:r>
              <a:rPr lang="en-US" sz="2400" b="1" dirty="0" smtClean="0">
                <a:solidFill>
                  <a:schemeClr val="tx1"/>
                </a:solidFill>
              </a:rPr>
              <a:t>questions</a:t>
            </a:r>
            <a:r>
              <a:rPr lang="en-US" sz="2400" dirty="0" smtClean="0"/>
              <a:t>. Determine </a:t>
            </a:r>
            <a:r>
              <a:rPr lang="en-US" sz="2400" dirty="0"/>
              <a:t>which drug categories to ask about in subsequent questions </a:t>
            </a:r>
            <a:endParaRPr lang="en-US" sz="2400" dirty="0" smtClean="0"/>
          </a:p>
          <a:p>
            <a:r>
              <a:rPr lang="en-US" sz="2400" b="1" dirty="0" smtClean="0">
                <a:solidFill>
                  <a:schemeClr val="tx1"/>
                </a:solidFill>
              </a:rPr>
              <a:t>Including </a:t>
            </a:r>
            <a:r>
              <a:rPr lang="en-US" sz="2400" b="1" dirty="0">
                <a:solidFill>
                  <a:schemeClr val="tx1"/>
                </a:solidFill>
              </a:rPr>
              <a:t>Q 1 in </a:t>
            </a:r>
            <a:r>
              <a:rPr lang="en-US" sz="2400" b="1" dirty="0" smtClean="0">
                <a:solidFill>
                  <a:schemeClr val="tx1"/>
                </a:solidFill>
              </a:rPr>
              <a:t>scoring</a:t>
            </a:r>
            <a:r>
              <a:rPr lang="en-US" sz="2400" dirty="0" smtClean="0"/>
              <a:t>. Q 2-7 </a:t>
            </a:r>
            <a:r>
              <a:rPr lang="en-US" sz="2400" dirty="0"/>
              <a:t>constitute </a:t>
            </a:r>
            <a:r>
              <a:rPr lang="en-US" sz="2400" dirty="0" smtClean="0"/>
              <a:t>the substance-specific scores.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542138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7265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Activity: </a:t>
            </a:r>
            <a:r>
              <a:rPr lang="en-US" dirty="0"/>
              <a:t>Role-play with </a:t>
            </a:r>
            <a:r>
              <a:rPr lang="en-US" dirty="0" smtClean="0"/>
              <a:t>ASSIST (30 MINS)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182255"/>
            <a:ext cx="8596668" cy="48591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INSTRUCTIONS</a:t>
            </a:r>
          </a:p>
          <a:p>
            <a:pPr marL="0" indent="0">
              <a:buNone/>
            </a:pPr>
            <a:r>
              <a:rPr lang="en-US" sz="2400" dirty="0"/>
              <a:t>Practice ASSIST with a partner </a:t>
            </a:r>
          </a:p>
          <a:p>
            <a:r>
              <a:rPr lang="en-US" sz="2400" dirty="0" smtClean="0"/>
              <a:t>Clinician </a:t>
            </a:r>
            <a:r>
              <a:rPr lang="en-US" sz="2400" dirty="0"/>
              <a:t>uses blank </a:t>
            </a:r>
            <a:r>
              <a:rPr lang="en-US" sz="2400" dirty="0" smtClean="0"/>
              <a:t>ASSIST</a:t>
            </a:r>
            <a:endParaRPr lang="en-US" sz="2400" dirty="0"/>
          </a:p>
          <a:p>
            <a:r>
              <a:rPr lang="en-US" sz="2400" dirty="0" smtClean="0"/>
              <a:t>Patient </a:t>
            </a:r>
            <a:r>
              <a:rPr lang="en-US" sz="2400" dirty="0"/>
              <a:t>uses copy with </a:t>
            </a:r>
            <a:r>
              <a:rPr lang="en-US" sz="2400" dirty="0" smtClean="0"/>
              <a:t>answers</a:t>
            </a:r>
          </a:p>
          <a:p>
            <a:r>
              <a:rPr lang="en-US" sz="2400" dirty="0" smtClean="0"/>
              <a:t>Score </a:t>
            </a:r>
            <a:r>
              <a:rPr lang="en-US" sz="2400" dirty="0"/>
              <a:t>ASSIST</a:t>
            </a:r>
          </a:p>
          <a:p>
            <a:r>
              <a:rPr lang="en-US" sz="2400" dirty="0" smtClean="0"/>
              <a:t>Check </a:t>
            </a:r>
            <a:r>
              <a:rPr lang="en-US" sz="2400" dirty="0"/>
              <a:t>answers and group discussion</a:t>
            </a:r>
          </a:p>
          <a:p>
            <a:r>
              <a:rPr lang="en-US" sz="2400" dirty="0" smtClean="0"/>
              <a:t>Switch roles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129702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35709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ASSIST </a:t>
            </a:r>
            <a:r>
              <a:rPr lang="en-GB" dirty="0"/>
              <a:t>Brief </a:t>
            </a:r>
            <a:r>
              <a:rPr lang="en-GB" dirty="0" smtClean="0"/>
              <a:t>Intervention Basics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246909"/>
            <a:ext cx="8596668" cy="479445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Rational for Brief Intervention</a:t>
            </a:r>
          </a:p>
          <a:p>
            <a:endParaRPr lang="en-US" sz="2400" dirty="0"/>
          </a:p>
          <a:p>
            <a:r>
              <a:rPr lang="en-US" sz="2400" dirty="0" smtClean="0"/>
              <a:t>Studies </a:t>
            </a:r>
            <a:r>
              <a:rPr lang="en-US" sz="2400" dirty="0"/>
              <a:t>show brief interventions (</a:t>
            </a:r>
            <a:r>
              <a:rPr lang="en-US" sz="2400" dirty="0" smtClean="0"/>
              <a:t>BI) in primary </a:t>
            </a:r>
            <a:r>
              <a:rPr lang="en-US" sz="2400" dirty="0"/>
              <a:t>care settings are </a:t>
            </a:r>
            <a:r>
              <a:rPr lang="en-US" sz="2400" dirty="0" smtClean="0"/>
              <a:t>beneficial for alcohol </a:t>
            </a:r>
            <a:r>
              <a:rPr lang="en-US" sz="2400" dirty="0"/>
              <a:t>and other drug </a:t>
            </a:r>
            <a:r>
              <a:rPr lang="en-US" sz="2400" dirty="0" smtClean="0"/>
              <a:t>problems.</a:t>
            </a:r>
            <a:endParaRPr lang="en-US" sz="2400" dirty="0"/>
          </a:p>
          <a:p>
            <a:r>
              <a:rPr lang="en-US" sz="2400" dirty="0" smtClean="0"/>
              <a:t>Brief </a:t>
            </a:r>
            <a:r>
              <a:rPr lang="en-US" sz="2400" dirty="0"/>
              <a:t>advice (5 minutes) is cost effective </a:t>
            </a:r>
            <a:r>
              <a:rPr lang="en-US" sz="2400" dirty="0" smtClean="0"/>
              <a:t>and it is just </a:t>
            </a:r>
            <a:r>
              <a:rPr lang="en-US" sz="2400" dirty="0"/>
              <a:t>as good as 20 minutes </a:t>
            </a:r>
            <a:r>
              <a:rPr lang="en-US" sz="2400" dirty="0" smtClean="0"/>
              <a:t>of counselling </a:t>
            </a:r>
            <a:r>
              <a:rPr lang="en-US" sz="2400" dirty="0" err="1" smtClean="0"/>
              <a:t>counselling</a:t>
            </a:r>
            <a:r>
              <a:rPr lang="en-US" sz="2400" dirty="0" smtClean="0"/>
              <a:t> (WHO,1996)</a:t>
            </a:r>
          </a:p>
          <a:p>
            <a:r>
              <a:rPr lang="en-US" sz="2400" dirty="0" smtClean="0"/>
              <a:t>BI </a:t>
            </a:r>
            <a:r>
              <a:rPr lang="en-US" sz="2400" dirty="0"/>
              <a:t>expand outreach </a:t>
            </a:r>
            <a:r>
              <a:rPr lang="en-US" sz="2400" dirty="0" smtClean="0"/>
              <a:t>to who need </a:t>
            </a:r>
            <a:r>
              <a:rPr lang="en-US" sz="2400" dirty="0"/>
              <a:t>treatment services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433918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03200"/>
            <a:ext cx="8596668" cy="99752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What </a:t>
            </a:r>
            <a:r>
              <a:rPr lang="en-US" dirty="0"/>
              <a:t>are the ingredients of </a:t>
            </a:r>
            <a:r>
              <a:rPr lang="en-US" dirty="0" smtClean="0"/>
              <a:t>a successful </a:t>
            </a:r>
            <a:r>
              <a:rPr lang="en-US" dirty="0"/>
              <a:t>brief</a:t>
            </a:r>
            <a:br>
              <a:rPr lang="en-US" dirty="0"/>
            </a:br>
            <a:r>
              <a:rPr lang="en-US" dirty="0"/>
              <a:t>interventions</a:t>
            </a:r>
            <a:r>
              <a:rPr lang="en-US" dirty="0" smtClean="0"/>
              <a:t>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200727"/>
            <a:ext cx="8596668" cy="4840635"/>
          </a:xfrm>
        </p:spPr>
        <p:txBody>
          <a:bodyPr>
            <a:normAutofit/>
          </a:bodyPr>
          <a:lstStyle/>
          <a:p>
            <a:r>
              <a:rPr lang="en-US" sz="2400" dirty="0" smtClean="0"/>
              <a:t>Includes </a:t>
            </a:r>
            <a:r>
              <a:rPr lang="en-US" sz="2400" dirty="0"/>
              <a:t>feedback </a:t>
            </a:r>
            <a:r>
              <a:rPr lang="en-US" sz="2400" dirty="0" smtClean="0"/>
              <a:t>of </a:t>
            </a:r>
            <a:r>
              <a:rPr lang="en-US" sz="2400" dirty="0"/>
              <a:t>personal </a:t>
            </a:r>
            <a:r>
              <a:rPr lang="en-US" sz="2400" dirty="0" smtClean="0"/>
              <a:t>risk and advice </a:t>
            </a:r>
            <a:r>
              <a:rPr lang="en-US" sz="2400" dirty="0"/>
              <a:t>to </a:t>
            </a:r>
            <a:r>
              <a:rPr lang="en-US" sz="2400" dirty="0" smtClean="0"/>
              <a:t>change</a:t>
            </a:r>
          </a:p>
          <a:p>
            <a:r>
              <a:rPr lang="en-US" sz="2400" dirty="0" smtClean="0"/>
              <a:t>Offers </a:t>
            </a:r>
            <a:r>
              <a:rPr lang="en-US" sz="2400" dirty="0"/>
              <a:t>a menu of change </a:t>
            </a:r>
            <a:r>
              <a:rPr lang="en-US" sz="2400" dirty="0" smtClean="0"/>
              <a:t>options</a:t>
            </a:r>
            <a:endParaRPr lang="en-US" sz="2400" dirty="0"/>
          </a:p>
          <a:p>
            <a:r>
              <a:rPr lang="en-US" sz="2400" dirty="0" smtClean="0"/>
              <a:t>Places </a:t>
            </a:r>
            <a:r>
              <a:rPr lang="en-US" sz="2400" dirty="0"/>
              <a:t>the </a:t>
            </a:r>
            <a:r>
              <a:rPr lang="en-US" sz="2400" dirty="0" smtClean="0"/>
              <a:t>responsibility </a:t>
            </a:r>
            <a:r>
              <a:rPr lang="en-US" sz="2400" dirty="0"/>
              <a:t>to change </a:t>
            </a:r>
            <a:r>
              <a:rPr lang="en-US" sz="2400" dirty="0" smtClean="0"/>
              <a:t>on the client</a:t>
            </a:r>
          </a:p>
          <a:p>
            <a:r>
              <a:rPr lang="en-US" sz="2400" dirty="0" smtClean="0"/>
              <a:t>Based </a:t>
            </a:r>
            <a:r>
              <a:rPr lang="en-US" sz="2400" dirty="0"/>
              <a:t>on a motivational </a:t>
            </a:r>
            <a:r>
              <a:rPr lang="en-US" sz="2400" dirty="0" smtClean="0"/>
              <a:t>interviewing (MI) counseling </a:t>
            </a:r>
            <a:r>
              <a:rPr lang="en-US" sz="2400" dirty="0"/>
              <a:t>style and typically incorporates counseling </a:t>
            </a:r>
            <a:r>
              <a:rPr lang="en-US" sz="2400" dirty="0" smtClean="0"/>
              <a:t>the </a:t>
            </a:r>
            <a:r>
              <a:rPr lang="en-US" sz="2400" dirty="0"/>
              <a:t>Stages of Change </a:t>
            </a:r>
            <a:r>
              <a:rPr lang="en-US" sz="2400" dirty="0" smtClean="0"/>
              <a:t>Model.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562532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21674"/>
            <a:ext cx="8596668" cy="563418"/>
          </a:xfrm>
        </p:spPr>
        <p:txBody>
          <a:bodyPr>
            <a:normAutofit fontScale="90000"/>
          </a:bodyPr>
          <a:lstStyle/>
          <a:p>
            <a:r>
              <a:rPr lang="en-GB" dirty="0"/>
              <a:t>Stages of Change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942109"/>
            <a:ext cx="8596668" cy="5099253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          </a:t>
            </a:r>
            <a:r>
              <a:rPr lang="en-US" dirty="0" smtClean="0">
                <a:solidFill>
                  <a:schemeClr val="accent4"/>
                </a:solidFill>
              </a:rPr>
              <a:t>Permanent exit   </a:t>
            </a:r>
            <a:endParaRPr lang="en-GB" dirty="0">
              <a:solidFill>
                <a:schemeClr val="accent4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2817091" y="1339273"/>
            <a:ext cx="4590472" cy="42764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4304325" y="1475653"/>
            <a:ext cx="808002" cy="201608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2855576" y="3051838"/>
            <a:ext cx="2335260" cy="43989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>
            <a:off x="4230255" y="3491735"/>
            <a:ext cx="882073" cy="196118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5112327" y="3477491"/>
            <a:ext cx="1713346" cy="145357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V="1">
            <a:off x="5112327" y="2198255"/>
            <a:ext cx="1849582" cy="129348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7" name="Rectangle 46"/>
          <p:cNvSpPr/>
          <p:nvPr/>
        </p:nvSpPr>
        <p:spPr>
          <a:xfrm>
            <a:off x="3136302" y="2414484"/>
            <a:ext cx="1530372" cy="28639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Maintenance</a:t>
            </a:r>
          </a:p>
        </p:txBody>
      </p:sp>
      <p:sp>
        <p:nvSpPr>
          <p:cNvPr id="48" name="Rectangle 47"/>
          <p:cNvSpPr/>
          <p:nvPr/>
        </p:nvSpPr>
        <p:spPr>
          <a:xfrm rot="8710961" flipV="1">
            <a:off x="4829575" y="2414354"/>
            <a:ext cx="2063011" cy="32183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Precontemplation</a:t>
            </a:r>
          </a:p>
        </p:txBody>
      </p:sp>
      <p:sp>
        <p:nvSpPr>
          <p:cNvPr id="49" name="Rectangle 48"/>
          <p:cNvSpPr/>
          <p:nvPr/>
        </p:nvSpPr>
        <p:spPr>
          <a:xfrm>
            <a:off x="5514109" y="3363729"/>
            <a:ext cx="1816484" cy="28432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Contemplation</a:t>
            </a:r>
            <a:endParaRPr lang="en-GB" dirty="0"/>
          </a:p>
        </p:txBody>
      </p:sp>
      <p:sp>
        <p:nvSpPr>
          <p:cNvPr id="50" name="Rectangle 49"/>
          <p:cNvSpPr/>
          <p:nvPr/>
        </p:nvSpPr>
        <p:spPr>
          <a:xfrm rot="4654226">
            <a:off x="4536971" y="4461350"/>
            <a:ext cx="1646747" cy="34103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/>
              <a:t>Preparation</a:t>
            </a:r>
            <a:endParaRPr lang="en-GB" dirty="0"/>
          </a:p>
        </p:txBody>
      </p:sp>
      <p:sp>
        <p:nvSpPr>
          <p:cNvPr id="51" name="Rectangle 50"/>
          <p:cNvSpPr/>
          <p:nvPr/>
        </p:nvSpPr>
        <p:spPr>
          <a:xfrm rot="21298736">
            <a:off x="3148442" y="3762880"/>
            <a:ext cx="1572783" cy="34636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Action</a:t>
            </a:r>
          </a:p>
        </p:txBody>
      </p:sp>
      <p:sp>
        <p:nvSpPr>
          <p:cNvPr id="52" name="Right Arrow 51"/>
          <p:cNvSpPr/>
          <p:nvPr/>
        </p:nvSpPr>
        <p:spPr>
          <a:xfrm>
            <a:off x="4341091" y="1820799"/>
            <a:ext cx="1044336" cy="21120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0000"/>
              </a:solidFill>
            </a:endParaRPr>
          </a:p>
        </p:txBody>
      </p:sp>
      <p:sp>
        <p:nvSpPr>
          <p:cNvPr id="53" name="Right Arrow 52"/>
          <p:cNvSpPr/>
          <p:nvPr/>
        </p:nvSpPr>
        <p:spPr>
          <a:xfrm rot="3124417">
            <a:off x="6204694" y="2648153"/>
            <a:ext cx="699567" cy="21923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Right Arrow 53"/>
          <p:cNvSpPr/>
          <p:nvPr/>
        </p:nvSpPr>
        <p:spPr>
          <a:xfrm rot="8340497">
            <a:off x="5605080" y="4041806"/>
            <a:ext cx="903260" cy="1991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Right Arrow 54"/>
          <p:cNvSpPr/>
          <p:nvPr/>
        </p:nvSpPr>
        <p:spPr>
          <a:xfrm rot="11427815">
            <a:off x="3859889" y="4636010"/>
            <a:ext cx="1101744" cy="1583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Right Arrow 55"/>
          <p:cNvSpPr/>
          <p:nvPr/>
        </p:nvSpPr>
        <p:spPr>
          <a:xfrm rot="16850825" flipV="1">
            <a:off x="3030563" y="3094406"/>
            <a:ext cx="833721" cy="20677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Right Arrow 56"/>
          <p:cNvSpPr/>
          <p:nvPr/>
        </p:nvSpPr>
        <p:spPr>
          <a:xfrm rot="11849288">
            <a:off x="3061083" y="2028144"/>
            <a:ext cx="835335" cy="25424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5563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75855"/>
          </a:xfrm>
        </p:spPr>
        <p:txBody>
          <a:bodyPr>
            <a:normAutofit fontScale="90000"/>
          </a:bodyPr>
          <a:lstStyle/>
          <a:p>
            <a:r>
              <a:rPr lang="en-US" dirty="0"/>
              <a:t>Rationale for screening and </a:t>
            </a:r>
            <a:r>
              <a:rPr lang="en-US" dirty="0" smtClean="0"/>
              <a:t>brief intervention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283855"/>
            <a:ext cx="9122448" cy="4757507"/>
          </a:xfrm>
        </p:spPr>
        <p:txBody>
          <a:bodyPr>
            <a:normAutofit/>
          </a:bodyPr>
          <a:lstStyle/>
          <a:p>
            <a:r>
              <a:rPr lang="en-US" sz="2400" dirty="0" smtClean="0"/>
              <a:t>Substance </a:t>
            </a:r>
            <a:r>
              <a:rPr lang="en-US" sz="2400" dirty="0"/>
              <a:t>abuse problems are widespread </a:t>
            </a:r>
            <a:r>
              <a:rPr lang="en-US" sz="2400" dirty="0" smtClean="0"/>
              <a:t>worldwide</a:t>
            </a:r>
          </a:p>
          <a:p>
            <a:r>
              <a:rPr lang="en-US" sz="2400" dirty="0" smtClean="0"/>
              <a:t>Substance </a:t>
            </a:r>
            <a:r>
              <a:rPr lang="en-US" sz="2400" dirty="0"/>
              <a:t>abuse problems are associated with significant morbidity </a:t>
            </a:r>
            <a:r>
              <a:rPr lang="en-US" sz="2400" dirty="0" smtClean="0"/>
              <a:t>and </a:t>
            </a:r>
            <a:r>
              <a:rPr lang="en-US" sz="2400" dirty="0"/>
              <a:t>mortality </a:t>
            </a:r>
          </a:p>
          <a:p>
            <a:r>
              <a:rPr lang="en-US" sz="2400" dirty="0" smtClean="0"/>
              <a:t>Early </a:t>
            </a:r>
            <a:r>
              <a:rPr lang="en-US" sz="2400" dirty="0"/>
              <a:t>identification and intervention can help reduce substance abuse </a:t>
            </a:r>
            <a:r>
              <a:rPr lang="en-US" sz="2400" dirty="0" smtClean="0"/>
              <a:t>problems</a:t>
            </a:r>
          </a:p>
          <a:p>
            <a:r>
              <a:rPr lang="en-US" sz="2400" dirty="0" smtClean="0"/>
              <a:t>In </a:t>
            </a:r>
            <a:r>
              <a:rPr lang="en-US" sz="2400" dirty="0"/>
              <a:t>one </a:t>
            </a:r>
            <a:r>
              <a:rPr lang="en-US" sz="2400" dirty="0" smtClean="0"/>
              <a:t>study (</a:t>
            </a:r>
            <a:r>
              <a:rPr lang="en-US" sz="2400" dirty="0" err="1" smtClean="0"/>
              <a:t>Danielsson</a:t>
            </a:r>
            <a:r>
              <a:rPr lang="en-US" sz="2400" dirty="0" smtClean="0"/>
              <a:t> et al.,1999) of </a:t>
            </a:r>
            <a:r>
              <a:rPr lang="en-US" sz="2400" dirty="0"/>
              <a:t>241 trauma surgeons, </a:t>
            </a:r>
            <a:r>
              <a:rPr lang="en-US" sz="2400" dirty="0" smtClean="0"/>
              <a:t>only </a:t>
            </a:r>
            <a:r>
              <a:rPr lang="en-US" sz="2400" dirty="0"/>
              <a:t>29% reported screening </a:t>
            </a:r>
            <a:r>
              <a:rPr lang="en-US" sz="2400" dirty="0" smtClean="0"/>
              <a:t>most </a:t>
            </a:r>
            <a:r>
              <a:rPr lang="en-US" sz="2400" dirty="0"/>
              <a:t>patients for </a:t>
            </a:r>
            <a:r>
              <a:rPr lang="en-US" sz="2400" dirty="0" smtClean="0"/>
              <a:t>alcohol </a:t>
            </a:r>
            <a:r>
              <a:rPr lang="en-US" sz="2400" dirty="0"/>
              <a:t>problems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In </a:t>
            </a:r>
            <a:r>
              <a:rPr lang="en-US" sz="2400" dirty="0"/>
              <a:t>a health study of 7,371 primary care patients, </a:t>
            </a:r>
            <a:r>
              <a:rPr lang="en-US" sz="2400" dirty="0" smtClean="0"/>
              <a:t>only 29</a:t>
            </a:r>
            <a:r>
              <a:rPr lang="en-US" sz="2400" dirty="0"/>
              <a:t>% of the patients reported being asked about their use of alcohol or drugs in the </a:t>
            </a:r>
            <a:r>
              <a:rPr lang="en-US" sz="2400" dirty="0" smtClean="0"/>
              <a:t>past year (D’Amico </a:t>
            </a:r>
            <a:r>
              <a:rPr lang="en-US" sz="2400" dirty="0"/>
              <a:t>et al., 2005) 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796613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09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Activity: Reflection (5 </a:t>
            </a:r>
            <a:r>
              <a:rPr lang="en-US" dirty="0" err="1" smtClean="0"/>
              <a:t>mins</a:t>
            </a:r>
            <a:r>
              <a:rPr lang="en-US" dirty="0" smtClean="0"/>
              <a:t>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219201"/>
            <a:ext cx="8596668" cy="48221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Take </a:t>
            </a:r>
            <a:r>
              <a:rPr lang="en-US" sz="2400" dirty="0"/>
              <a:t>some time to think about the </a:t>
            </a:r>
            <a:r>
              <a:rPr lang="en-US" sz="2400" dirty="0" smtClean="0"/>
              <a:t>most difficult </a:t>
            </a:r>
            <a:r>
              <a:rPr lang="en-US" sz="2400" dirty="0"/>
              <a:t>change that you had to make in </a:t>
            </a:r>
            <a:r>
              <a:rPr lang="en-US" sz="2400" dirty="0" smtClean="0"/>
              <a:t>your </a:t>
            </a:r>
            <a:r>
              <a:rPr lang="en-US" sz="2400" dirty="0"/>
              <a:t>life. </a:t>
            </a:r>
          </a:p>
          <a:p>
            <a:r>
              <a:rPr lang="en-US" sz="2400" dirty="0" smtClean="0"/>
              <a:t>How </a:t>
            </a:r>
            <a:r>
              <a:rPr lang="en-US" sz="2400" dirty="0"/>
              <a:t>much time did it </a:t>
            </a:r>
            <a:r>
              <a:rPr lang="en-US" sz="2400" dirty="0" smtClean="0"/>
              <a:t>take you </a:t>
            </a:r>
            <a:r>
              <a:rPr lang="en-US" sz="2400" dirty="0"/>
              <a:t>to move from you to move </a:t>
            </a:r>
            <a:r>
              <a:rPr lang="en-US" sz="2400" dirty="0" smtClean="0"/>
              <a:t>from considering </a:t>
            </a:r>
            <a:r>
              <a:rPr lang="en-US" sz="2400" dirty="0"/>
              <a:t>that change </a:t>
            </a:r>
            <a:r>
              <a:rPr lang="en-US" sz="2400" dirty="0" smtClean="0"/>
              <a:t>to </a:t>
            </a:r>
            <a:r>
              <a:rPr lang="en-US" sz="2400" dirty="0"/>
              <a:t>actually taking action. 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89118368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0036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Stages of change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209965"/>
            <a:ext cx="8596668" cy="4831398"/>
          </a:xfrm>
        </p:spPr>
        <p:txBody>
          <a:bodyPr>
            <a:normAutofit/>
          </a:bodyPr>
          <a:lstStyle/>
          <a:p>
            <a:r>
              <a:rPr lang="en-US" sz="2400" dirty="0" smtClean="0"/>
              <a:t>Recognising </a:t>
            </a:r>
            <a:r>
              <a:rPr lang="en-US" sz="2400" dirty="0"/>
              <a:t>the need to change </a:t>
            </a:r>
            <a:r>
              <a:rPr lang="en-US" sz="2400" dirty="0" smtClean="0"/>
              <a:t>and understanding </a:t>
            </a:r>
            <a:r>
              <a:rPr lang="en-US" sz="2400" dirty="0"/>
              <a:t>how to </a:t>
            </a:r>
            <a:r>
              <a:rPr lang="en-US" sz="2400" dirty="0" smtClean="0"/>
              <a:t>change doesn’t happen </a:t>
            </a:r>
            <a:r>
              <a:rPr lang="en-US" sz="2400" dirty="0"/>
              <a:t>all at </a:t>
            </a:r>
            <a:r>
              <a:rPr lang="en-US" sz="2400" dirty="0" smtClean="0"/>
              <a:t>once. </a:t>
            </a:r>
            <a:r>
              <a:rPr lang="en-US" sz="2400" dirty="0"/>
              <a:t>It usually takes </a:t>
            </a:r>
            <a:r>
              <a:rPr lang="en-US" sz="2400" dirty="0" smtClean="0"/>
              <a:t>time and patience.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 smtClean="0"/>
              <a:t>People </a:t>
            </a:r>
            <a:r>
              <a:rPr lang="en-US" sz="2400" dirty="0"/>
              <a:t>often go through a series </a:t>
            </a:r>
            <a:r>
              <a:rPr lang="en-US" sz="2400" dirty="0" smtClean="0"/>
              <a:t>of “stages” as </a:t>
            </a:r>
            <a:r>
              <a:rPr lang="en-US" sz="2400" dirty="0"/>
              <a:t>they begin to </a:t>
            </a:r>
            <a:r>
              <a:rPr lang="en-US" sz="2400" dirty="0" smtClean="0"/>
              <a:t>recognise </a:t>
            </a:r>
            <a:r>
              <a:rPr lang="en-US" sz="2400" dirty="0"/>
              <a:t>that they have a </a:t>
            </a:r>
            <a:r>
              <a:rPr lang="en-US" sz="2400" dirty="0" smtClean="0"/>
              <a:t>problem </a:t>
            </a:r>
            <a:r>
              <a:rPr lang="en-US" sz="2400" dirty="0"/>
              <a:t>and consider what, if anything, to </a:t>
            </a:r>
            <a:r>
              <a:rPr lang="en-US" sz="2400" dirty="0" smtClean="0"/>
              <a:t>about </a:t>
            </a:r>
            <a:r>
              <a:rPr lang="en-US" sz="2400" dirty="0"/>
              <a:t>it. 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02532148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350982"/>
            <a:ext cx="8596668" cy="701963"/>
          </a:xfrm>
        </p:spPr>
        <p:txBody>
          <a:bodyPr/>
          <a:lstStyle/>
          <a:p>
            <a:r>
              <a:rPr lang="en-US" dirty="0" smtClean="0"/>
              <a:t>Helping people change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951345"/>
            <a:ext cx="8596668" cy="5090017"/>
          </a:xfrm>
        </p:spPr>
        <p:txBody>
          <a:bodyPr>
            <a:normAutofit/>
          </a:bodyPr>
          <a:lstStyle/>
          <a:p>
            <a:r>
              <a:rPr lang="en-US" sz="2400" dirty="0" smtClean="0"/>
              <a:t>Helping </a:t>
            </a:r>
            <a:r>
              <a:rPr lang="en-US" sz="2400" dirty="0"/>
              <a:t>people change involves increasing </a:t>
            </a:r>
            <a:r>
              <a:rPr lang="en-US" sz="2400" dirty="0" smtClean="0"/>
              <a:t>their awareness </a:t>
            </a:r>
            <a:r>
              <a:rPr lang="en-US" sz="2400" dirty="0"/>
              <a:t>of their need to change and </a:t>
            </a:r>
            <a:r>
              <a:rPr lang="en-US" sz="2400" dirty="0" smtClean="0"/>
              <a:t>helping them to start </a:t>
            </a:r>
            <a:r>
              <a:rPr lang="en-US" sz="2400" dirty="0"/>
              <a:t>moving through the stages </a:t>
            </a:r>
            <a:r>
              <a:rPr lang="en-US" sz="2400" dirty="0" smtClean="0"/>
              <a:t>of change.</a:t>
            </a:r>
          </a:p>
          <a:p>
            <a:pPr marL="0" indent="0">
              <a:buNone/>
            </a:pPr>
            <a:endParaRPr lang="en-US" sz="2400" dirty="0" smtClean="0"/>
          </a:p>
          <a:p>
            <a:r>
              <a:rPr lang="en-US" sz="2400" dirty="0" smtClean="0"/>
              <a:t>Start where </a:t>
            </a:r>
            <a:r>
              <a:rPr lang="en-US" sz="2400" dirty="0"/>
              <a:t>the patient </a:t>
            </a:r>
            <a:r>
              <a:rPr lang="en-US" sz="2400" dirty="0" smtClean="0"/>
              <a:t>is. Try </a:t>
            </a:r>
            <a:r>
              <a:rPr lang="en-US" sz="2400" dirty="0"/>
              <a:t>to see things from the patient’s point of </a:t>
            </a:r>
            <a:r>
              <a:rPr lang="en-US" sz="2400" dirty="0" smtClean="0"/>
              <a:t>view.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 smtClean="0"/>
              <a:t>Positive </a:t>
            </a:r>
            <a:r>
              <a:rPr lang="en-US" sz="2400" dirty="0"/>
              <a:t>approaches are more effective than </a:t>
            </a:r>
            <a:r>
              <a:rPr lang="en-US" sz="2400" dirty="0" smtClean="0"/>
              <a:t>confrontation, </a:t>
            </a:r>
            <a:r>
              <a:rPr lang="en-US" sz="2400" dirty="0"/>
              <a:t>particularly in an outpatient </a:t>
            </a:r>
            <a:r>
              <a:rPr lang="en-US" sz="2400" dirty="0" smtClean="0"/>
              <a:t>setting.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07278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73892"/>
            <a:ext cx="8596668" cy="112683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Learning </a:t>
            </a:r>
            <a:r>
              <a:rPr lang="en-US" dirty="0"/>
              <a:t>to Conduct </a:t>
            </a:r>
            <a:r>
              <a:rPr lang="en-US" dirty="0" smtClean="0"/>
              <a:t>the ASSIST </a:t>
            </a:r>
            <a:r>
              <a:rPr lang="en-US" dirty="0"/>
              <a:t>Brief Intervention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265383"/>
            <a:ext cx="10249284" cy="4775980"/>
          </a:xfrm>
        </p:spPr>
        <p:txBody>
          <a:bodyPr/>
          <a:lstStyle/>
          <a:p>
            <a:r>
              <a:rPr lang="en-US" dirty="0"/>
              <a:t> </a:t>
            </a:r>
            <a:r>
              <a:rPr lang="en-US" dirty="0" smtClean="0"/>
              <a:t>Link </a:t>
            </a:r>
            <a:r>
              <a:rPr lang="en-US" dirty="0"/>
              <a:t>ASSIST score to </a:t>
            </a:r>
            <a:r>
              <a:rPr lang="en-US" dirty="0" smtClean="0"/>
              <a:t>appropriate intervention</a:t>
            </a:r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1440873" y="1907309"/>
            <a:ext cx="2262909" cy="6834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Low Risk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830619" y="1847272"/>
            <a:ext cx="2373746" cy="6834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Moderate Risk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248073" y="1847272"/>
            <a:ext cx="2152766" cy="6834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High Risk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440873" y="3916218"/>
            <a:ext cx="2262909" cy="13392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Feedback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and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Information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4830619" y="3916218"/>
            <a:ext cx="2373746" cy="13392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Feedback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and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BI</a:t>
            </a:r>
          </a:p>
        </p:txBody>
      </p:sp>
      <p:sp>
        <p:nvSpPr>
          <p:cNvPr id="9" name="Rectangle 8"/>
          <p:cNvSpPr/>
          <p:nvPr/>
        </p:nvSpPr>
        <p:spPr>
          <a:xfrm>
            <a:off x="8248073" y="3980873"/>
            <a:ext cx="2152766" cy="13392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Feedback,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BI and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Referral</a:t>
            </a:r>
          </a:p>
        </p:txBody>
      </p:sp>
      <p:sp>
        <p:nvSpPr>
          <p:cNvPr id="10" name="Down Arrow 9"/>
          <p:cNvSpPr/>
          <p:nvPr/>
        </p:nvSpPr>
        <p:spPr>
          <a:xfrm flipH="1">
            <a:off x="2511827" y="2715491"/>
            <a:ext cx="166717" cy="102523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Down Arrow 11"/>
          <p:cNvSpPr/>
          <p:nvPr/>
        </p:nvSpPr>
        <p:spPr>
          <a:xfrm>
            <a:off x="5781964" y="2715491"/>
            <a:ext cx="184727" cy="10621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Down Arrow 12"/>
          <p:cNvSpPr/>
          <p:nvPr/>
        </p:nvSpPr>
        <p:spPr>
          <a:xfrm>
            <a:off x="9190182" y="2715491"/>
            <a:ext cx="203200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4403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2807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To conduct ASSIST BI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237673"/>
            <a:ext cx="8596668" cy="4803689"/>
          </a:xfrm>
        </p:spPr>
        <p:txBody>
          <a:bodyPr>
            <a:normAutofit/>
          </a:bodyPr>
          <a:lstStyle/>
          <a:p>
            <a:r>
              <a:rPr lang="en-US" sz="2400" dirty="0"/>
              <a:t>FEEDBACK: Use report </a:t>
            </a:r>
            <a:r>
              <a:rPr lang="en-US" sz="2400" dirty="0" smtClean="0"/>
              <a:t>card </a:t>
            </a:r>
            <a:endParaRPr lang="en-US" sz="2400" dirty="0"/>
          </a:p>
          <a:p>
            <a:r>
              <a:rPr lang="en-US" sz="2400" dirty="0" smtClean="0"/>
              <a:t>ADVICE</a:t>
            </a:r>
            <a:endParaRPr lang="en-US" sz="2400" dirty="0"/>
          </a:p>
          <a:p>
            <a:r>
              <a:rPr lang="en-US" sz="2400" dirty="0" smtClean="0"/>
              <a:t>RESPONSIBILITY </a:t>
            </a:r>
            <a:endParaRPr lang="en-US" sz="2400" dirty="0"/>
          </a:p>
          <a:p>
            <a:r>
              <a:rPr lang="en-US" sz="2400" dirty="0" smtClean="0"/>
              <a:t>CONCERN </a:t>
            </a:r>
            <a:r>
              <a:rPr lang="en-US" sz="2400" dirty="0"/>
              <a:t>about score </a:t>
            </a:r>
          </a:p>
          <a:p>
            <a:r>
              <a:rPr lang="en-US" sz="2400" dirty="0" smtClean="0"/>
              <a:t>GOOD </a:t>
            </a:r>
            <a:r>
              <a:rPr lang="en-US" sz="2400" dirty="0"/>
              <a:t>THINGS ABOUT </a:t>
            </a:r>
            <a:r>
              <a:rPr lang="en-US" sz="2400" dirty="0" smtClean="0"/>
              <a:t>USING</a:t>
            </a:r>
            <a:endParaRPr lang="en-US" sz="2400" dirty="0"/>
          </a:p>
          <a:p>
            <a:r>
              <a:rPr lang="en-US" sz="2400" dirty="0" smtClean="0"/>
              <a:t>NOT-SO-GOOD </a:t>
            </a:r>
            <a:r>
              <a:rPr lang="en-US" sz="2400" dirty="0"/>
              <a:t>THINGS ABOUT </a:t>
            </a:r>
            <a:r>
              <a:rPr lang="en-US" sz="2400" dirty="0" smtClean="0"/>
              <a:t>USING</a:t>
            </a:r>
            <a:endParaRPr lang="en-US" sz="2400" dirty="0"/>
          </a:p>
          <a:p>
            <a:r>
              <a:rPr lang="en-US" sz="2400" dirty="0" smtClean="0"/>
              <a:t>SUMMARISE </a:t>
            </a:r>
            <a:endParaRPr lang="en-US" sz="2400" dirty="0"/>
          </a:p>
          <a:p>
            <a:r>
              <a:rPr lang="en-US" sz="2400" dirty="0" smtClean="0"/>
              <a:t>CONCERN </a:t>
            </a:r>
            <a:r>
              <a:rPr lang="en-US" sz="2400" dirty="0"/>
              <a:t>about not-so-good </a:t>
            </a:r>
            <a:r>
              <a:rPr lang="en-US" sz="2400" dirty="0" smtClean="0"/>
              <a:t>things</a:t>
            </a:r>
          </a:p>
          <a:p>
            <a:r>
              <a:rPr lang="en-US" sz="2400" dirty="0" smtClean="0"/>
              <a:t>TAKE-HOME INFORMATION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695223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0036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Provide Feedback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209965"/>
            <a:ext cx="8596668" cy="4831398"/>
          </a:xfrm>
        </p:spPr>
        <p:txBody>
          <a:bodyPr>
            <a:normAutofit/>
          </a:bodyPr>
          <a:lstStyle/>
          <a:p>
            <a:r>
              <a:rPr lang="en-US" sz="2400" dirty="0"/>
              <a:t>Use the report card to provide </a:t>
            </a:r>
            <a:r>
              <a:rPr lang="en-US" sz="2400" dirty="0" smtClean="0"/>
              <a:t>feedback </a:t>
            </a:r>
            <a:r>
              <a:rPr lang="en-US" sz="2400" dirty="0"/>
              <a:t>to </a:t>
            </a:r>
            <a:r>
              <a:rPr lang="en-US" sz="2400" dirty="0" smtClean="0"/>
              <a:t>client</a:t>
            </a: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“I’d </a:t>
            </a:r>
            <a:r>
              <a:rPr lang="en-US" sz="2400" dirty="0"/>
              <a:t>like to share with you the </a:t>
            </a:r>
            <a:r>
              <a:rPr lang="en-US" sz="2400" dirty="0" smtClean="0"/>
              <a:t>results </a:t>
            </a:r>
            <a:r>
              <a:rPr lang="en-US" sz="2400" dirty="0"/>
              <a:t>of the questionnaire you just completed</a:t>
            </a:r>
            <a:r>
              <a:rPr lang="en-US" sz="2400" dirty="0" smtClean="0"/>
              <a:t>. </a:t>
            </a:r>
            <a:r>
              <a:rPr lang="en-US" sz="2400" dirty="0"/>
              <a:t>These are your scores for each substance </a:t>
            </a:r>
            <a:r>
              <a:rPr lang="en-US" sz="2400" dirty="0" smtClean="0"/>
              <a:t>that we </a:t>
            </a:r>
            <a:r>
              <a:rPr lang="en-US" sz="2400" dirty="0"/>
              <a:t>talked about. You scored a 14 for </a:t>
            </a:r>
            <a:r>
              <a:rPr lang="en-US" sz="2400" dirty="0" smtClean="0"/>
              <a:t>alcohol, which </a:t>
            </a:r>
            <a:r>
              <a:rPr lang="en-US" sz="2400" dirty="0"/>
              <a:t>puts you in the moderate risk </a:t>
            </a:r>
            <a:r>
              <a:rPr lang="en-US" sz="2400" dirty="0" smtClean="0"/>
              <a:t>group for </a:t>
            </a:r>
            <a:r>
              <a:rPr lang="en-US" sz="2400" dirty="0"/>
              <a:t>that </a:t>
            </a:r>
            <a:r>
              <a:rPr lang="en-US" sz="2400" dirty="0" smtClean="0"/>
              <a:t>substance. You </a:t>
            </a:r>
            <a:r>
              <a:rPr lang="en-US" sz="2400" dirty="0"/>
              <a:t>scored in the </a:t>
            </a:r>
            <a:r>
              <a:rPr lang="en-US" sz="2400" dirty="0" smtClean="0"/>
              <a:t>low risk </a:t>
            </a:r>
            <a:r>
              <a:rPr lang="en-US" sz="2400" dirty="0"/>
              <a:t>group for all other substances</a:t>
            </a:r>
            <a:r>
              <a:rPr lang="en-US" sz="2400" dirty="0" smtClean="0"/>
              <a:t>.”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(Show client </a:t>
            </a:r>
            <a:r>
              <a:rPr lang="en-US" sz="2400" dirty="0"/>
              <a:t>alcohol / drug information or feedback form</a:t>
            </a:r>
            <a:r>
              <a:rPr lang="en-US" sz="2400" dirty="0" smtClean="0"/>
              <a:t>).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4117972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8189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Offer Advice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191491"/>
            <a:ext cx="8596668" cy="4849871"/>
          </a:xfrm>
        </p:spPr>
        <p:txBody>
          <a:bodyPr>
            <a:normAutofit/>
          </a:bodyPr>
          <a:lstStyle/>
          <a:p>
            <a:r>
              <a:rPr lang="en-US" sz="2400" dirty="0" smtClean="0"/>
              <a:t>“The </a:t>
            </a:r>
            <a:r>
              <a:rPr lang="en-US" sz="2400" dirty="0"/>
              <a:t>best way to reduce your risk of </a:t>
            </a:r>
            <a:r>
              <a:rPr lang="en-US" sz="2400" dirty="0" smtClean="0"/>
              <a:t>alcohol related </a:t>
            </a:r>
            <a:r>
              <a:rPr lang="en-US" sz="2400" dirty="0"/>
              <a:t>harm is to cut back on your use, </a:t>
            </a:r>
            <a:r>
              <a:rPr lang="en-US" sz="2400" dirty="0" smtClean="0"/>
              <a:t>that is, to </a:t>
            </a:r>
            <a:r>
              <a:rPr lang="en-US" sz="2400" dirty="0"/>
              <a:t>move from this moderate risk </a:t>
            </a:r>
            <a:r>
              <a:rPr lang="en-US" sz="2400" dirty="0" smtClean="0"/>
              <a:t>category back </a:t>
            </a:r>
            <a:r>
              <a:rPr lang="en-US" sz="2400" dirty="0"/>
              <a:t>to the low-risk </a:t>
            </a:r>
            <a:r>
              <a:rPr lang="en-US" sz="2400" dirty="0" smtClean="0"/>
              <a:t>category.”</a:t>
            </a:r>
          </a:p>
          <a:p>
            <a:endParaRPr lang="en-US" sz="2400" dirty="0"/>
          </a:p>
          <a:p>
            <a:r>
              <a:rPr lang="en-US" sz="2400" dirty="0" smtClean="0"/>
              <a:t>Educate client </a:t>
            </a:r>
            <a:r>
              <a:rPr lang="en-US" sz="2400" dirty="0"/>
              <a:t>about sensible drinking </a:t>
            </a:r>
            <a:r>
              <a:rPr lang="en-US" sz="2400" dirty="0" smtClean="0"/>
              <a:t>limits, based </a:t>
            </a:r>
            <a:r>
              <a:rPr lang="en-US" sz="2400" dirty="0"/>
              <a:t>on NIAAA </a:t>
            </a:r>
            <a:r>
              <a:rPr lang="en-US" sz="2400" dirty="0" smtClean="0"/>
              <a:t>(National institute on Alcohol Abuse and Alcoholism) recommendations no </a:t>
            </a:r>
            <a:r>
              <a:rPr lang="en-US" sz="2400" dirty="0"/>
              <a:t>more than 14 </a:t>
            </a:r>
            <a:r>
              <a:rPr lang="en-US" sz="2400" dirty="0" smtClean="0"/>
              <a:t>drinks per week </a:t>
            </a:r>
            <a:r>
              <a:rPr lang="en-US" sz="2400" dirty="0"/>
              <a:t>for men (</a:t>
            </a:r>
            <a:r>
              <a:rPr lang="en-US" sz="2400" dirty="0" smtClean="0"/>
              <a:t>2/day) no </a:t>
            </a:r>
            <a:r>
              <a:rPr lang="en-US" sz="2400" dirty="0"/>
              <a:t>more than 7 </a:t>
            </a:r>
            <a:r>
              <a:rPr lang="en-US" sz="2400" dirty="0" smtClean="0"/>
              <a:t>drinks per </a:t>
            </a:r>
            <a:r>
              <a:rPr lang="en-US" sz="2400" dirty="0"/>
              <a:t>week for women </a:t>
            </a:r>
            <a:r>
              <a:rPr lang="en-US" sz="2400" dirty="0" smtClean="0"/>
              <a:t>and 65</a:t>
            </a:r>
            <a:r>
              <a:rPr lang="en-US" sz="2400" dirty="0"/>
              <a:t>+ </a:t>
            </a:r>
            <a:r>
              <a:rPr lang="en-US" sz="2400" dirty="0" err="1"/>
              <a:t>yrs</a:t>
            </a:r>
            <a:r>
              <a:rPr lang="en-US" sz="2400" dirty="0"/>
              <a:t> (</a:t>
            </a:r>
            <a:r>
              <a:rPr lang="en-US" sz="2400" dirty="0" smtClean="0"/>
              <a:t>1/day</a:t>
            </a:r>
            <a:r>
              <a:rPr lang="en-US" sz="2400" dirty="0"/>
              <a:t>) 65+ </a:t>
            </a:r>
            <a:r>
              <a:rPr lang="en-US" sz="2400" dirty="0" err="1"/>
              <a:t>yrs</a:t>
            </a:r>
            <a:r>
              <a:rPr lang="en-US" sz="2400" dirty="0"/>
              <a:t> 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399240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387928"/>
            <a:ext cx="8596668" cy="757382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Place </a:t>
            </a:r>
            <a:r>
              <a:rPr lang="en-GB" dirty="0"/>
              <a:t>responsibility for change on </a:t>
            </a:r>
            <a:r>
              <a:rPr lang="en-GB" dirty="0" smtClean="0"/>
              <a:t>the client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071419"/>
            <a:ext cx="8596668" cy="4969944"/>
          </a:xfrm>
        </p:spPr>
        <p:txBody>
          <a:bodyPr/>
          <a:lstStyle/>
          <a:p>
            <a:pPr algn="ctr"/>
            <a:r>
              <a:rPr lang="en-US" sz="2800" dirty="0"/>
              <a:t>“What you do with the </a:t>
            </a:r>
            <a:r>
              <a:rPr lang="en-US" sz="2800" dirty="0" smtClean="0"/>
              <a:t>information </a:t>
            </a:r>
            <a:r>
              <a:rPr lang="en-US" sz="2800" dirty="0"/>
              <a:t>is up to you</a:t>
            </a:r>
            <a:r>
              <a:rPr lang="en-US" sz="2800" dirty="0" smtClean="0"/>
              <a:t>. I </a:t>
            </a:r>
            <a:r>
              <a:rPr lang="en-US" sz="2800" dirty="0"/>
              <a:t>am here to assist you if </a:t>
            </a:r>
            <a:r>
              <a:rPr lang="en-US" sz="2800" dirty="0" smtClean="0"/>
              <a:t>you would </a:t>
            </a:r>
            <a:r>
              <a:rPr lang="en-US" sz="2800" dirty="0"/>
              <a:t>like help cutting </a:t>
            </a:r>
            <a:r>
              <a:rPr lang="en-US" sz="2800" dirty="0" smtClean="0"/>
              <a:t>back on </a:t>
            </a:r>
            <a:r>
              <a:rPr lang="en-US" sz="2800" dirty="0"/>
              <a:t>your </a:t>
            </a:r>
            <a:r>
              <a:rPr lang="en-US" sz="2800" dirty="0" smtClean="0"/>
              <a:t>use.”</a:t>
            </a:r>
            <a:endParaRPr lang="en-US" sz="28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24551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75855"/>
          </a:xfrm>
        </p:spPr>
        <p:txBody>
          <a:bodyPr/>
          <a:lstStyle/>
          <a:p>
            <a:r>
              <a:rPr lang="fr-FR" dirty="0" err="1" smtClean="0"/>
              <a:t>Elicit</a:t>
            </a:r>
            <a:r>
              <a:rPr lang="fr-FR" dirty="0" smtClean="0"/>
              <a:t> client </a:t>
            </a:r>
            <a:r>
              <a:rPr lang="fr-FR" dirty="0" err="1"/>
              <a:t>concern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320801"/>
            <a:ext cx="8596668" cy="472056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dirty="0"/>
              <a:t>“What are your thoughts </a:t>
            </a:r>
            <a:r>
              <a:rPr lang="en-US" sz="2800" dirty="0" smtClean="0"/>
              <a:t>about your </a:t>
            </a:r>
            <a:r>
              <a:rPr lang="en-US" sz="2800" dirty="0"/>
              <a:t>scores</a:t>
            </a:r>
            <a:r>
              <a:rPr lang="en-US" sz="2800" dirty="0" smtClean="0"/>
              <a:t>, </a:t>
            </a:r>
            <a:r>
              <a:rPr lang="en-US" sz="2800" dirty="0"/>
              <a:t>particularly </a:t>
            </a:r>
            <a:r>
              <a:rPr lang="en-US" sz="2800" dirty="0" smtClean="0"/>
              <a:t>the one </a:t>
            </a:r>
            <a:r>
              <a:rPr lang="en-US" sz="2800" dirty="0"/>
              <a:t>for alcohol</a:t>
            </a:r>
            <a:r>
              <a:rPr lang="en-US" sz="2800" dirty="0" smtClean="0"/>
              <a:t>?”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339321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40145"/>
            <a:ext cx="8596668" cy="96981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Encourage </a:t>
            </a:r>
            <a:r>
              <a:rPr lang="en-US" dirty="0"/>
              <a:t>the patient to weigh the benefits and costs of at and costs of </a:t>
            </a:r>
            <a:r>
              <a:rPr lang="en-US" dirty="0" smtClean="0"/>
              <a:t>at-risk use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357745"/>
            <a:ext cx="8596668" cy="46836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Ask your patient the following</a:t>
            </a:r>
            <a:r>
              <a:rPr lang="en-US" sz="2400" dirty="0" smtClean="0"/>
              <a:t>:</a:t>
            </a:r>
            <a:endParaRPr lang="en-US" sz="2400" dirty="0"/>
          </a:p>
          <a:p>
            <a:r>
              <a:rPr lang="en-US" sz="2400" dirty="0" smtClean="0"/>
              <a:t>What </a:t>
            </a:r>
            <a:r>
              <a:rPr lang="en-US" sz="2400" dirty="0"/>
              <a:t>are some of the good things </a:t>
            </a:r>
            <a:r>
              <a:rPr lang="en-US" sz="2400" dirty="0" smtClean="0"/>
              <a:t>about </a:t>
            </a:r>
            <a:r>
              <a:rPr lang="en-US" sz="2400" dirty="0"/>
              <a:t>using alcohol for you </a:t>
            </a:r>
            <a:r>
              <a:rPr lang="en-US" sz="2400" dirty="0" smtClean="0"/>
              <a:t>personally</a:t>
            </a:r>
            <a:r>
              <a:rPr lang="en-US" sz="2400" dirty="0"/>
              <a:t>?</a:t>
            </a:r>
          </a:p>
          <a:p>
            <a:r>
              <a:rPr lang="en-US" sz="2400" dirty="0" smtClean="0"/>
              <a:t>What </a:t>
            </a:r>
            <a:r>
              <a:rPr lang="en-US" sz="2400" dirty="0"/>
              <a:t>are some of the </a:t>
            </a:r>
            <a:r>
              <a:rPr lang="en-US" sz="2400" dirty="0" smtClean="0"/>
              <a:t>not-so-good things</a:t>
            </a:r>
            <a:r>
              <a:rPr lang="en-US" sz="2400" dirty="0"/>
              <a:t>? </a:t>
            </a:r>
          </a:p>
          <a:p>
            <a:r>
              <a:rPr lang="en-US" sz="2400" dirty="0" smtClean="0"/>
              <a:t>What </a:t>
            </a:r>
            <a:r>
              <a:rPr lang="en-US" sz="2400" dirty="0"/>
              <a:t>are some of your concerns </a:t>
            </a:r>
            <a:r>
              <a:rPr lang="en-US" sz="2400" dirty="0" smtClean="0"/>
              <a:t>about these not-so-good </a:t>
            </a:r>
            <a:r>
              <a:rPr lang="en-US" sz="2400" dirty="0"/>
              <a:t>things? 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604049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74255"/>
          </a:xfrm>
        </p:spPr>
        <p:txBody>
          <a:bodyPr/>
          <a:lstStyle/>
          <a:p>
            <a:r>
              <a:rPr lang="en-US" dirty="0" smtClean="0"/>
              <a:t>Problems related to substance use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283855"/>
            <a:ext cx="8596668" cy="4757507"/>
          </a:xfrm>
        </p:spPr>
        <p:txBody>
          <a:bodyPr>
            <a:normAutofit/>
          </a:bodyPr>
          <a:lstStyle/>
          <a:p>
            <a:r>
              <a:rPr lang="en-US" sz="2400" dirty="0" smtClean="0"/>
              <a:t>Acute </a:t>
            </a:r>
            <a:r>
              <a:rPr lang="en-US" sz="2400" dirty="0"/>
              <a:t>intoxication (immediate effects from use</a:t>
            </a:r>
            <a:r>
              <a:rPr lang="en-US" sz="2400" dirty="0" smtClean="0"/>
              <a:t>) </a:t>
            </a:r>
            <a:endParaRPr lang="en-US" sz="2400" dirty="0"/>
          </a:p>
          <a:p>
            <a:r>
              <a:rPr lang="en-US" sz="2400" dirty="0" smtClean="0"/>
              <a:t>Physical: Overdose, Fever</a:t>
            </a:r>
            <a:r>
              <a:rPr lang="en-US" sz="2400" dirty="0"/>
              <a:t>, </a:t>
            </a:r>
            <a:r>
              <a:rPr lang="en-US" sz="2400" dirty="0" smtClean="0"/>
              <a:t>vomiting.</a:t>
            </a:r>
          </a:p>
          <a:p>
            <a:r>
              <a:rPr lang="en-US" sz="2400" dirty="0" smtClean="0"/>
              <a:t>Behavioural: Accidents </a:t>
            </a:r>
            <a:r>
              <a:rPr lang="en-US" sz="2400" dirty="0"/>
              <a:t>and </a:t>
            </a:r>
            <a:r>
              <a:rPr lang="en-US" sz="2400" dirty="0" smtClean="0"/>
              <a:t>injury, Aggression </a:t>
            </a:r>
            <a:r>
              <a:rPr lang="en-US" sz="2400" dirty="0"/>
              <a:t>and </a:t>
            </a:r>
            <a:r>
              <a:rPr lang="en-US" sz="2400" dirty="0" smtClean="0"/>
              <a:t>violence, Unintended </a:t>
            </a:r>
            <a:r>
              <a:rPr lang="en-US" sz="2400" dirty="0"/>
              <a:t>sex and unsafe sexual </a:t>
            </a:r>
            <a:r>
              <a:rPr lang="en-US" sz="2400" dirty="0" smtClean="0"/>
              <a:t>practices, Reduced </a:t>
            </a:r>
            <a:r>
              <a:rPr lang="en-US" sz="2400" dirty="0"/>
              <a:t>work </a:t>
            </a:r>
            <a:r>
              <a:rPr lang="en-US" sz="2400" dirty="0" smtClean="0"/>
              <a:t>performance.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409664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summarise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293091"/>
            <a:ext cx="8596668" cy="47482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 smtClean="0"/>
              <a:t>Summarise</a:t>
            </a:r>
            <a:r>
              <a:rPr lang="en-US" sz="2400" dirty="0" smtClean="0"/>
              <a:t> </a:t>
            </a:r>
            <a:r>
              <a:rPr lang="en-US" sz="2400" dirty="0"/>
              <a:t>by developing a discrepancy:</a:t>
            </a:r>
          </a:p>
          <a:p>
            <a:pPr marL="0" indent="0" algn="ctr">
              <a:buNone/>
            </a:pPr>
            <a:r>
              <a:rPr lang="en-US" sz="2400" dirty="0" smtClean="0"/>
              <a:t>“OK</a:t>
            </a:r>
            <a:r>
              <a:rPr lang="en-US" sz="2400" dirty="0"/>
              <a:t>, so on the one hand, you </a:t>
            </a:r>
            <a:r>
              <a:rPr lang="en-US" sz="2400" dirty="0" smtClean="0"/>
              <a:t>have mentioned </a:t>
            </a:r>
            <a:r>
              <a:rPr lang="en-US" sz="2400" dirty="0"/>
              <a:t>a lot of good things about </a:t>
            </a:r>
            <a:r>
              <a:rPr lang="en-US" sz="2400" dirty="0" smtClean="0"/>
              <a:t>getting drunk – </a:t>
            </a:r>
            <a:r>
              <a:rPr lang="en-US" sz="2400" dirty="0"/>
              <a:t>you have a great time at parties, </a:t>
            </a:r>
            <a:r>
              <a:rPr lang="en-US" sz="2400" dirty="0" smtClean="0"/>
              <a:t>you are </a:t>
            </a:r>
            <a:r>
              <a:rPr lang="en-US" sz="2400" dirty="0"/>
              <a:t>not so inhibited around your friends, </a:t>
            </a:r>
            <a:r>
              <a:rPr lang="en-US" sz="2400" dirty="0" smtClean="0"/>
              <a:t>everyone </a:t>
            </a:r>
            <a:r>
              <a:rPr lang="en-US" sz="2400" dirty="0"/>
              <a:t>thinks you are the life of the </a:t>
            </a:r>
            <a:r>
              <a:rPr lang="en-US" sz="2400" dirty="0" smtClean="0"/>
              <a:t>party. But </a:t>
            </a:r>
            <a:r>
              <a:rPr lang="en-US" sz="2400" dirty="0"/>
              <a:t>on the other hand, you have missed a lot </a:t>
            </a:r>
            <a:r>
              <a:rPr lang="en-US" sz="2400" dirty="0" smtClean="0"/>
              <a:t>of classes, </a:t>
            </a:r>
            <a:r>
              <a:rPr lang="en-US" sz="2400" dirty="0"/>
              <a:t>your grades are suffering</a:t>
            </a:r>
            <a:r>
              <a:rPr lang="en-US" sz="2400" dirty="0" smtClean="0"/>
              <a:t>, and school </a:t>
            </a:r>
            <a:r>
              <a:rPr lang="en-US" sz="2400" dirty="0"/>
              <a:t>is very important to you</a:t>
            </a:r>
            <a:r>
              <a:rPr lang="en-US" sz="2400" dirty="0" smtClean="0"/>
              <a:t>.”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32384109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15636"/>
            <a:ext cx="8596668" cy="979055"/>
          </a:xfrm>
        </p:spPr>
        <p:txBody>
          <a:bodyPr>
            <a:normAutofit fontScale="90000"/>
          </a:bodyPr>
          <a:lstStyle/>
          <a:p>
            <a:r>
              <a:rPr lang="en-US" dirty="0"/>
              <a:t>Offer self Offer self-help information </a:t>
            </a:r>
            <a:r>
              <a:rPr lang="en-US" dirty="0" smtClean="0"/>
              <a:t>and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assistance in cutting </a:t>
            </a:r>
            <a:r>
              <a:rPr lang="en-US" dirty="0" smtClean="0"/>
              <a:t>back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14765"/>
            <a:ext cx="8596668" cy="452659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dirty="0"/>
              <a:t>“This handout talks about cutting back on </a:t>
            </a:r>
            <a:r>
              <a:rPr lang="en-US" sz="2400" dirty="0" smtClean="0"/>
              <a:t>your </a:t>
            </a:r>
            <a:r>
              <a:rPr lang="en-US" sz="2400" dirty="0"/>
              <a:t>drinking. I will give it to you to take </a:t>
            </a:r>
            <a:r>
              <a:rPr lang="en-US" sz="2400" dirty="0" smtClean="0"/>
              <a:t>home </a:t>
            </a:r>
            <a:r>
              <a:rPr lang="en-US" sz="2400" dirty="0"/>
              <a:t>with </a:t>
            </a:r>
            <a:r>
              <a:rPr lang="en-US" sz="2400" dirty="0" smtClean="0"/>
              <a:t>you </a:t>
            </a:r>
            <a:r>
              <a:rPr lang="en-US" sz="2400" dirty="0"/>
              <a:t>– some people find it useful. </a:t>
            </a:r>
            <a:r>
              <a:rPr lang="en-US" sz="2400" dirty="0" smtClean="0"/>
              <a:t>If </a:t>
            </a:r>
            <a:r>
              <a:rPr lang="en-US" sz="2400" dirty="0"/>
              <a:t>you would like to make a plan for </a:t>
            </a:r>
            <a:r>
              <a:rPr lang="en-US" sz="2400" dirty="0" smtClean="0"/>
              <a:t>cutting back</a:t>
            </a:r>
            <a:r>
              <a:rPr lang="en-US" sz="2400" dirty="0"/>
              <a:t>, I am here to help you</a:t>
            </a:r>
            <a:r>
              <a:rPr lang="en-US" sz="2400" dirty="0" smtClean="0"/>
              <a:t>.”</a:t>
            </a:r>
          </a:p>
          <a:p>
            <a:pPr marL="0" indent="0">
              <a:buNone/>
            </a:pPr>
            <a:r>
              <a:rPr lang="en-US" sz="2400" dirty="0" smtClean="0"/>
              <a:t>(If </a:t>
            </a:r>
            <a:r>
              <a:rPr lang="en-US" sz="2400" dirty="0"/>
              <a:t>patient seems interested, walk through </a:t>
            </a:r>
            <a:r>
              <a:rPr lang="en-US" sz="2400" dirty="0" smtClean="0"/>
              <a:t>the self-help </a:t>
            </a:r>
            <a:r>
              <a:rPr lang="en-US" sz="2400" dirty="0"/>
              <a:t>strategies handout with </a:t>
            </a:r>
            <a:r>
              <a:rPr lang="en-US" sz="2400" dirty="0" smtClean="0"/>
              <a:t>him/her</a:t>
            </a:r>
            <a:r>
              <a:rPr lang="en-US" sz="2400" dirty="0"/>
              <a:t>). 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35016736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49876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Making Referrals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274619"/>
            <a:ext cx="8596668" cy="47667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Be </a:t>
            </a:r>
            <a:r>
              <a:rPr lang="en-US" sz="2400" dirty="0"/>
              <a:t>prepared to make referrals for </a:t>
            </a:r>
            <a:r>
              <a:rPr lang="en-US" sz="2400" dirty="0" smtClean="0"/>
              <a:t>further assessment </a:t>
            </a:r>
            <a:r>
              <a:rPr lang="en-US" sz="2400" dirty="0"/>
              <a:t>and </a:t>
            </a:r>
            <a:r>
              <a:rPr lang="en-US" sz="2400" dirty="0" smtClean="0"/>
              <a:t>treatment</a:t>
            </a:r>
            <a:endParaRPr lang="en-US" sz="2400" dirty="0"/>
          </a:p>
          <a:p>
            <a:r>
              <a:rPr lang="en-US" sz="2400" dirty="0" smtClean="0"/>
              <a:t>Giving </a:t>
            </a:r>
            <a:r>
              <a:rPr lang="en-US" sz="2400" dirty="0"/>
              <a:t>a phone number is not </a:t>
            </a:r>
            <a:r>
              <a:rPr lang="en-US" sz="2400" dirty="0" smtClean="0"/>
              <a:t>enough</a:t>
            </a:r>
            <a:endParaRPr lang="en-US" sz="2400" dirty="0"/>
          </a:p>
          <a:p>
            <a:r>
              <a:rPr lang="en-US" sz="2400" dirty="0" smtClean="0"/>
              <a:t>Become </a:t>
            </a:r>
            <a:r>
              <a:rPr lang="en-US" sz="2400" dirty="0"/>
              <a:t>familiar with local </a:t>
            </a:r>
            <a:r>
              <a:rPr lang="en-US" sz="2400" dirty="0" smtClean="0"/>
              <a:t>community resources</a:t>
            </a:r>
            <a:endParaRPr lang="en-US" sz="2400" dirty="0"/>
          </a:p>
          <a:p>
            <a:r>
              <a:rPr lang="en-US" sz="2400" dirty="0" smtClean="0"/>
              <a:t>Take </a:t>
            </a:r>
            <a:r>
              <a:rPr lang="en-US" sz="2400" dirty="0"/>
              <a:t>a proactive role in learning about </a:t>
            </a:r>
            <a:r>
              <a:rPr lang="en-US" sz="2400" dirty="0" smtClean="0"/>
              <a:t>the availability </a:t>
            </a:r>
            <a:r>
              <a:rPr lang="en-US" sz="2400" dirty="0"/>
              <a:t>of appointments or </a:t>
            </a:r>
            <a:r>
              <a:rPr lang="en-US" sz="2400" dirty="0" smtClean="0"/>
              <a:t>treatment slots</a:t>
            </a:r>
            <a:r>
              <a:rPr lang="en-US" sz="2400" dirty="0"/>
              <a:t>, costs, and </a:t>
            </a:r>
            <a:r>
              <a:rPr lang="en-US" sz="2400" dirty="0" smtClean="0"/>
              <a:t>transportation. Also get names </a:t>
            </a:r>
            <a:r>
              <a:rPr lang="en-US" sz="2400" dirty="0"/>
              <a:t>of contacts at the agencies. 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955700196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03200"/>
            <a:ext cx="8596668" cy="53570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Encourage follow-up </a:t>
            </a:r>
            <a:r>
              <a:rPr lang="en-US" dirty="0"/>
              <a:t>visits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200727"/>
            <a:ext cx="8596668" cy="4840635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sz="2400" dirty="0"/>
              <a:t>At </a:t>
            </a:r>
            <a:r>
              <a:rPr lang="en-US" sz="2400" dirty="0" smtClean="0"/>
              <a:t>follow-up </a:t>
            </a:r>
            <a:r>
              <a:rPr lang="en-US" sz="2400" dirty="0"/>
              <a:t>visit</a:t>
            </a:r>
            <a:r>
              <a:rPr lang="en-US" sz="2400" dirty="0" smtClean="0"/>
              <a:t>:</a:t>
            </a:r>
            <a:endParaRPr lang="en-US" sz="2400" dirty="0"/>
          </a:p>
          <a:p>
            <a:r>
              <a:rPr lang="en-US" sz="2400" dirty="0" smtClean="0"/>
              <a:t>Inquire </a:t>
            </a:r>
            <a:r>
              <a:rPr lang="en-US" sz="2400" dirty="0"/>
              <a:t>about use</a:t>
            </a:r>
          </a:p>
          <a:p>
            <a:r>
              <a:rPr lang="en-US" sz="2400" dirty="0" smtClean="0"/>
              <a:t>Review </a:t>
            </a:r>
            <a:r>
              <a:rPr lang="en-US" sz="2400" dirty="0"/>
              <a:t>goals and progress</a:t>
            </a:r>
          </a:p>
          <a:p>
            <a:r>
              <a:rPr lang="en-US" sz="2400" dirty="0" smtClean="0"/>
              <a:t>Reinforce </a:t>
            </a:r>
            <a:r>
              <a:rPr lang="en-US" sz="2400" dirty="0"/>
              <a:t>and motivate</a:t>
            </a:r>
          </a:p>
          <a:p>
            <a:r>
              <a:rPr lang="en-US" sz="2400" dirty="0" smtClean="0"/>
              <a:t>Review </a:t>
            </a:r>
            <a:r>
              <a:rPr lang="en-US" sz="2400" dirty="0"/>
              <a:t>tips for progress</a:t>
            </a:r>
          </a:p>
        </p:txBody>
      </p:sp>
    </p:spTree>
    <p:extLst>
      <p:ext uri="{BB962C8B-B14F-4D97-AF65-F5344CB8AC3E}">
        <p14:creationId xmlns:p14="http://schemas.microsoft.com/office/powerpoint/2010/main" val="2153491463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46545"/>
          </a:xfrm>
        </p:spPr>
        <p:txBody>
          <a:bodyPr/>
          <a:lstStyle/>
          <a:p>
            <a:r>
              <a:rPr lang="en-US" dirty="0" smtClean="0"/>
              <a:t>Activity: Demonstration (20 </a:t>
            </a:r>
            <a:r>
              <a:rPr lang="en-US" dirty="0" err="1" smtClean="0"/>
              <a:t>mins</a:t>
            </a:r>
            <a:r>
              <a:rPr lang="en-US" dirty="0" smtClean="0"/>
              <a:t>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256145"/>
            <a:ext cx="8596668" cy="47852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Instructions: </a:t>
            </a:r>
          </a:p>
          <a:p>
            <a:r>
              <a:rPr lang="en-US" sz="2400" dirty="0" smtClean="0"/>
              <a:t>Observe </a:t>
            </a:r>
            <a:r>
              <a:rPr lang="en-US" sz="2400" dirty="0"/>
              <a:t>the ASSIST brief intervention </a:t>
            </a:r>
            <a:r>
              <a:rPr lang="en-US" sz="2400" dirty="0" smtClean="0"/>
              <a:t>in action</a:t>
            </a:r>
            <a:endParaRPr lang="en-US" sz="2400" dirty="0"/>
          </a:p>
          <a:p>
            <a:r>
              <a:rPr lang="en-US" sz="2400" dirty="0" smtClean="0"/>
              <a:t>Observe </a:t>
            </a:r>
            <a:r>
              <a:rPr lang="en-US" sz="2400" dirty="0"/>
              <a:t>the time of administration</a:t>
            </a:r>
          </a:p>
          <a:p>
            <a:r>
              <a:rPr lang="en-US" sz="2400" dirty="0" smtClean="0"/>
              <a:t>What </a:t>
            </a:r>
            <a:r>
              <a:rPr lang="en-US" sz="2400" dirty="0"/>
              <a:t>worked well? Not so well?</a:t>
            </a:r>
          </a:p>
          <a:p>
            <a:r>
              <a:rPr lang="en-US" sz="2400" dirty="0" smtClean="0"/>
              <a:t>Questions </a:t>
            </a:r>
            <a:r>
              <a:rPr lang="en-US" sz="2400" dirty="0"/>
              <a:t>/ answers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533795878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3730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Role play using the ASSIST (20 </a:t>
            </a:r>
            <a:r>
              <a:rPr lang="en-US" dirty="0" err="1" smtClean="0"/>
              <a:t>mins</a:t>
            </a:r>
            <a:r>
              <a:rPr lang="en-US" dirty="0" smtClean="0"/>
              <a:t>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246909"/>
            <a:ext cx="8596668" cy="479445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 smtClean="0"/>
              <a:t>Instructions</a:t>
            </a:r>
            <a:endParaRPr lang="en-GB" sz="2400" dirty="0"/>
          </a:p>
          <a:p>
            <a:r>
              <a:rPr lang="en-GB" sz="2400" dirty="0" smtClean="0"/>
              <a:t>Practice </a:t>
            </a:r>
            <a:r>
              <a:rPr lang="en-GB" sz="2400" dirty="0"/>
              <a:t>ASSIST with a partner</a:t>
            </a:r>
          </a:p>
          <a:p>
            <a:r>
              <a:rPr lang="en-GB" sz="2400" dirty="0" smtClean="0"/>
              <a:t>Clinician </a:t>
            </a:r>
            <a:r>
              <a:rPr lang="en-GB" sz="2400" dirty="0"/>
              <a:t>uses blank ASSIST</a:t>
            </a:r>
          </a:p>
          <a:p>
            <a:r>
              <a:rPr lang="en-GB" sz="2400" dirty="0" smtClean="0"/>
              <a:t>Client </a:t>
            </a:r>
            <a:r>
              <a:rPr lang="en-GB" sz="2400" dirty="0"/>
              <a:t>uses Dave / Chloe </a:t>
            </a:r>
            <a:r>
              <a:rPr lang="en-GB" sz="2400" dirty="0" smtClean="0"/>
              <a:t>example</a:t>
            </a:r>
            <a:endParaRPr lang="en-GB" sz="2400" dirty="0"/>
          </a:p>
          <a:p>
            <a:r>
              <a:rPr lang="en-GB" sz="2400" dirty="0" smtClean="0"/>
              <a:t>Group </a:t>
            </a:r>
            <a:r>
              <a:rPr lang="en-GB" sz="2400" dirty="0"/>
              <a:t>Discussion</a:t>
            </a:r>
          </a:p>
        </p:txBody>
      </p:sp>
    </p:spTree>
    <p:extLst>
      <p:ext uri="{BB962C8B-B14F-4D97-AF65-F5344CB8AC3E}">
        <p14:creationId xmlns:p14="http://schemas.microsoft.com/office/powerpoint/2010/main" val="1803640689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58618"/>
            <a:ext cx="8596668" cy="655782"/>
          </a:xfrm>
        </p:spPr>
        <p:txBody>
          <a:bodyPr/>
          <a:lstStyle/>
          <a:p>
            <a:r>
              <a:rPr lang="en-US" dirty="0" smtClean="0"/>
              <a:t>References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052945"/>
            <a:ext cx="9464193" cy="559723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	United </a:t>
            </a:r>
            <a:r>
              <a:rPr lang="en-US" dirty="0"/>
              <a:t>Nations Office on Drugs and Crime. (2016). World drug report 2016. New York:</a:t>
            </a:r>
          </a:p>
          <a:p>
            <a:pPr marL="0" indent="0">
              <a:buNone/>
            </a:pPr>
            <a:r>
              <a:rPr lang="en-US" dirty="0"/>
              <a:t>United Nations. http://www.unodc.org/doc/wdr2016/WORLD_DRUG_REPORT_2016_web.pdf</a:t>
            </a:r>
          </a:p>
          <a:p>
            <a:pPr marL="0" indent="0">
              <a:buNone/>
            </a:pPr>
            <a:r>
              <a:rPr lang="en-US" dirty="0" smtClean="0"/>
              <a:t>	World </a:t>
            </a:r>
            <a:r>
              <a:rPr lang="en-US" dirty="0"/>
              <a:t>Health Organization. (2010). Management of substance abuse: The </a:t>
            </a:r>
            <a:r>
              <a:rPr lang="en-US" dirty="0" err="1"/>
              <a:t>globalburden</a:t>
            </a:r>
            <a:r>
              <a:rPr lang="en-US" dirty="0"/>
              <a:t>. Geneva: Author. Retrieved December 10, 2010, fromhttp://www.who.int/substance_abuse/facts/global_burden/en/index.html</a:t>
            </a:r>
          </a:p>
          <a:p>
            <a:pPr marL="0" indent="0">
              <a:buNone/>
            </a:pPr>
            <a:r>
              <a:rPr lang="en-US" dirty="0" smtClean="0"/>
              <a:t>	World </a:t>
            </a:r>
            <a:r>
              <a:rPr lang="en-US" dirty="0"/>
              <a:t>Health Organization. (2011). Management of substance abuse: Facts and figures. Geneva: Author. Retrieved December 10, 2010, fromhttp://www.who.int/substance_abuse/facts/en/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Inaba</a:t>
            </a:r>
            <a:r>
              <a:rPr lang="en-US" dirty="0"/>
              <a:t>, D., &amp; Cohen, W. E. (2007). Uppers, downers, all </a:t>
            </a:r>
            <a:r>
              <a:rPr lang="en-US" dirty="0" err="1"/>
              <a:t>arounders</a:t>
            </a:r>
            <a:r>
              <a:rPr lang="en-US" dirty="0"/>
              <a:t>: Physical and mental effects of psychoactive drugs (8th ed.). Medford, OR: CNS </a:t>
            </a:r>
            <a:r>
              <a:rPr lang="en-US" dirty="0" smtClean="0"/>
              <a:t>Productions.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U.S</a:t>
            </a:r>
            <a:r>
              <a:rPr lang="en-US" dirty="0"/>
              <a:t>. National Institute on Drug Abuse. (2014 revision). Drugs, brains, and behavior: The science of addiction. Bethesda, MD: Author. Retrieved March 22, 2017 from http://www.nida.nih.gov/scienceofaddiction/sciofaddiction.pdf</a:t>
            </a:r>
          </a:p>
          <a:p>
            <a:pPr marL="0" indent="0">
              <a:buNone/>
            </a:pPr>
            <a:r>
              <a:rPr lang="en-US" dirty="0" smtClean="0"/>
              <a:t>	U.S</a:t>
            </a:r>
            <a:r>
              <a:rPr lang="en-US" dirty="0"/>
              <a:t>. National Institute on Drug Abuse. (</a:t>
            </a:r>
            <a:r>
              <a:rPr lang="en-US" dirty="0" err="1"/>
              <a:t>n.d.</a:t>
            </a:r>
            <a:r>
              <a:rPr lang="en-US" dirty="0"/>
              <a:t>). Addiction science: From molecules to managed care. Bethesda, MD: Author. Retrieved March 22, 2017 from http://www.nida.nih.gov/pubs/teaching/Teaching6/Teaching.html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smtClean="0"/>
              <a:t>World </a:t>
            </a:r>
            <a:r>
              <a:rPr lang="en-US" dirty="0"/>
              <a:t>Health Organization. (2004). Neuroscience of psychoactive substance use and dependence. Geneva: Author. Retrieved March 22, 2017 fromhttp://www.who.int/substance_abuse/publications/en/Neuroscience.pdf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55218139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dirty="0"/>
              <a:t>Thank you for your time!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13245622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341746"/>
            <a:ext cx="8596668" cy="646546"/>
          </a:xfrm>
        </p:spPr>
        <p:txBody>
          <a:bodyPr>
            <a:normAutofit fontScale="90000"/>
          </a:bodyPr>
          <a:lstStyle/>
          <a:p>
            <a:r>
              <a:rPr lang="en-US" dirty="0"/>
              <a:t>Effects of regular use include: </a:t>
            </a:r>
            <a:br>
              <a:rPr lang="en-US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246909"/>
            <a:ext cx="8596668" cy="479445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Specific </a:t>
            </a:r>
            <a:r>
              <a:rPr lang="en-US" sz="2400" dirty="0"/>
              <a:t>physical and mental health </a:t>
            </a:r>
            <a:r>
              <a:rPr lang="en-US" sz="2400" dirty="0" smtClean="0"/>
              <a:t>problems</a:t>
            </a:r>
          </a:p>
          <a:p>
            <a:r>
              <a:rPr lang="en-US" sz="2400" dirty="0" smtClean="0"/>
              <a:t>Increased </a:t>
            </a:r>
            <a:r>
              <a:rPr lang="en-US" sz="2400" dirty="0"/>
              <a:t>risk for infectious diseases </a:t>
            </a:r>
            <a:endParaRPr lang="en-US" sz="2400" dirty="0" smtClean="0"/>
          </a:p>
          <a:p>
            <a:r>
              <a:rPr lang="en-US" sz="2400" dirty="0" smtClean="0"/>
              <a:t>Psychiatric symptoms</a:t>
            </a:r>
          </a:p>
          <a:p>
            <a:r>
              <a:rPr lang="en-US" sz="2400" dirty="0" smtClean="0"/>
              <a:t>Sleep problems</a:t>
            </a:r>
          </a:p>
          <a:p>
            <a:r>
              <a:rPr lang="en-US" sz="2400" dirty="0" smtClean="0"/>
              <a:t>Financial </a:t>
            </a:r>
            <a:r>
              <a:rPr lang="en-US" sz="2400" dirty="0"/>
              <a:t>difficulties </a:t>
            </a:r>
            <a:endParaRPr lang="en-US" sz="2400" dirty="0" smtClean="0"/>
          </a:p>
          <a:p>
            <a:r>
              <a:rPr lang="en-US" sz="2400" dirty="0" smtClean="0"/>
              <a:t>Legal</a:t>
            </a:r>
            <a:r>
              <a:rPr lang="en-US" sz="2400" dirty="0"/>
              <a:t>, relationship, or work </a:t>
            </a:r>
            <a:r>
              <a:rPr lang="en-US" sz="2400" dirty="0" smtClean="0"/>
              <a:t>problems</a:t>
            </a:r>
          </a:p>
          <a:p>
            <a:r>
              <a:rPr lang="en-US" sz="2400" dirty="0" smtClean="0"/>
              <a:t>Risk </a:t>
            </a:r>
            <a:r>
              <a:rPr lang="en-US" sz="2400" dirty="0"/>
              <a:t>of dependence </a:t>
            </a:r>
          </a:p>
          <a:p>
            <a:r>
              <a:rPr lang="en-US" sz="2400" dirty="0" smtClean="0"/>
              <a:t>Withdrawal </a:t>
            </a:r>
            <a:r>
              <a:rPr lang="en-US" sz="2400" dirty="0"/>
              <a:t>symptoms when use is reduced </a:t>
            </a:r>
            <a:r>
              <a:rPr lang="en-US" sz="2400" dirty="0" smtClean="0"/>
              <a:t>or stopped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259781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65018"/>
          </a:xfrm>
        </p:spPr>
        <p:txBody>
          <a:bodyPr/>
          <a:lstStyle/>
          <a:p>
            <a:r>
              <a:rPr lang="en-US" dirty="0" smtClean="0"/>
              <a:t>What is screening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274619"/>
            <a:ext cx="8596668" cy="4766744"/>
          </a:xfrm>
        </p:spPr>
        <p:txBody>
          <a:bodyPr>
            <a:normAutofit/>
          </a:bodyPr>
          <a:lstStyle/>
          <a:p>
            <a:r>
              <a:rPr lang="en-US" sz="2400" dirty="0" smtClean="0"/>
              <a:t>A </a:t>
            </a:r>
            <a:r>
              <a:rPr lang="en-US" sz="2400" dirty="0"/>
              <a:t>range of evaluation procedures and techniques to capture indicators of </a:t>
            </a:r>
            <a:r>
              <a:rPr lang="en-US" sz="2400" dirty="0" smtClean="0"/>
              <a:t>risk</a:t>
            </a:r>
          </a:p>
          <a:p>
            <a:r>
              <a:rPr lang="en-US" sz="2400" dirty="0" smtClean="0"/>
              <a:t>A </a:t>
            </a:r>
            <a:r>
              <a:rPr lang="en-US" sz="2400" dirty="0"/>
              <a:t>preliminary assessment </a:t>
            </a:r>
            <a:r>
              <a:rPr lang="en-US" sz="2400" dirty="0" smtClean="0"/>
              <a:t>that </a:t>
            </a:r>
            <a:r>
              <a:rPr lang="en-US" sz="2400" dirty="0"/>
              <a:t>indicates probability that a specific condition </a:t>
            </a:r>
            <a:r>
              <a:rPr lang="en-US" sz="2400" dirty="0" smtClean="0"/>
              <a:t>is </a:t>
            </a:r>
            <a:r>
              <a:rPr lang="en-US" sz="2400" dirty="0"/>
              <a:t>present </a:t>
            </a:r>
          </a:p>
          <a:p>
            <a:r>
              <a:rPr lang="en-US" sz="2400" dirty="0" smtClean="0"/>
              <a:t>A </a:t>
            </a:r>
            <a:r>
              <a:rPr lang="en-US" sz="2400" dirty="0"/>
              <a:t>single event that informs subsequent diagnosis and treatment 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234980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38909"/>
          </a:xfrm>
        </p:spPr>
        <p:txBody>
          <a:bodyPr/>
          <a:lstStyle/>
          <a:p>
            <a:r>
              <a:rPr lang="en-US" dirty="0" smtClean="0"/>
              <a:t>Benefits of screening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22401"/>
            <a:ext cx="8596668" cy="4618962"/>
          </a:xfrm>
        </p:spPr>
        <p:txBody>
          <a:bodyPr/>
          <a:lstStyle/>
          <a:p>
            <a:r>
              <a:rPr lang="en-US" sz="2400" dirty="0" smtClean="0"/>
              <a:t>Provides </a:t>
            </a:r>
            <a:r>
              <a:rPr lang="en-US" sz="2400" dirty="0"/>
              <a:t>opportunity for </a:t>
            </a:r>
            <a:r>
              <a:rPr lang="en-US" sz="2400" dirty="0" smtClean="0"/>
              <a:t>education and early intervention</a:t>
            </a:r>
          </a:p>
          <a:p>
            <a:r>
              <a:rPr lang="en-US" sz="2400" dirty="0" smtClean="0"/>
              <a:t>Alerts </a:t>
            </a:r>
            <a:r>
              <a:rPr lang="en-US" sz="2400" dirty="0"/>
              <a:t>provider to </a:t>
            </a:r>
            <a:r>
              <a:rPr lang="en-US" sz="2400" dirty="0" smtClean="0"/>
              <a:t>risks </a:t>
            </a:r>
            <a:r>
              <a:rPr lang="en-US" sz="2400" dirty="0"/>
              <a:t>for interactions with medications or other aspects of </a:t>
            </a:r>
            <a:r>
              <a:rPr lang="en-US" sz="2400" dirty="0" smtClean="0"/>
              <a:t>treatment. </a:t>
            </a:r>
          </a:p>
          <a:p>
            <a:r>
              <a:rPr lang="en-US" sz="2400" dirty="0" smtClean="0"/>
              <a:t>Offers </a:t>
            </a:r>
            <a:r>
              <a:rPr lang="en-US" sz="2400" dirty="0"/>
              <a:t>opportunity to engage patient </a:t>
            </a:r>
            <a:r>
              <a:rPr lang="en-US" sz="2400" dirty="0" smtClean="0"/>
              <a:t>further.</a:t>
            </a:r>
          </a:p>
          <a:p>
            <a:r>
              <a:rPr lang="en-US" sz="2400" dirty="0" smtClean="0"/>
              <a:t>Has </a:t>
            </a:r>
            <a:r>
              <a:rPr lang="en-US" sz="2400" dirty="0"/>
              <a:t>proved beneficial in </a:t>
            </a:r>
            <a:r>
              <a:rPr lang="en-US" sz="2400" dirty="0" smtClean="0"/>
              <a:t>reducing high-risk </a:t>
            </a:r>
            <a:r>
              <a:rPr lang="en-US" sz="2400" dirty="0"/>
              <a:t>activities </a:t>
            </a:r>
            <a:r>
              <a:rPr lang="en-US" sz="2400" dirty="0" smtClean="0"/>
              <a:t>for </a:t>
            </a:r>
            <a:r>
              <a:rPr lang="en-US" sz="2400" dirty="0"/>
              <a:t>people who are not </a:t>
            </a:r>
            <a:r>
              <a:rPr lang="en-US" sz="2400" dirty="0" smtClean="0"/>
              <a:t>dependent</a:t>
            </a:r>
            <a:r>
              <a:rPr lang="en-US" dirty="0" smtClean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7322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65018"/>
          </a:xfrm>
        </p:spPr>
        <p:txBody>
          <a:bodyPr/>
          <a:lstStyle/>
          <a:p>
            <a:r>
              <a:rPr lang="en-US" dirty="0" smtClean="0"/>
              <a:t>Candidates for routine screening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77819"/>
            <a:ext cx="8596668" cy="4563544"/>
          </a:xfrm>
        </p:spPr>
        <p:txBody>
          <a:bodyPr>
            <a:normAutofit/>
          </a:bodyPr>
          <a:lstStyle/>
          <a:p>
            <a:r>
              <a:rPr lang="en-US" sz="2400" dirty="0" smtClean="0"/>
              <a:t>General practice </a:t>
            </a:r>
            <a:r>
              <a:rPr lang="en-US" sz="2400" dirty="0"/>
              <a:t>patients </a:t>
            </a:r>
            <a:endParaRPr lang="en-US" sz="2400" dirty="0" smtClean="0"/>
          </a:p>
          <a:p>
            <a:r>
              <a:rPr lang="en-US" sz="2400" dirty="0" smtClean="0"/>
              <a:t>Special groups (e.g</a:t>
            </a:r>
            <a:r>
              <a:rPr lang="en-US" sz="2400" dirty="0"/>
              <a:t>., pregnant, homeless, prisoners) </a:t>
            </a:r>
            <a:endParaRPr lang="en-US" sz="2400" dirty="0" smtClean="0"/>
          </a:p>
          <a:p>
            <a:r>
              <a:rPr lang="en-US" sz="2400" dirty="0" smtClean="0"/>
              <a:t>patients </a:t>
            </a:r>
            <a:r>
              <a:rPr lang="en-US" sz="2400" dirty="0"/>
              <a:t>in social service </a:t>
            </a:r>
            <a:r>
              <a:rPr lang="en-US" sz="2400" dirty="0" smtClean="0"/>
              <a:t>agencies</a:t>
            </a:r>
          </a:p>
          <a:p>
            <a:r>
              <a:rPr lang="en-US" sz="2400" dirty="0" smtClean="0"/>
              <a:t>patients </a:t>
            </a:r>
            <a:r>
              <a:rPr lang="en-US" sz="2400" dirty="0"/>
              <a:t>in infectious disease clinics </a:t>
            </a:r>
          </a:p>
          <a:p>
            <a:r>
              <a:rPr lang="en-US" sz="2400" dirty="0" smtClean="0"/>
              <a:t>Children </a:t>
            </a:r>
            <a:r>
              <a:rPr lang="en-US" sz="2400" dirty="0"/>
              <a:t>receiving outreach services </a:t>
            </a:r>
            <a:endParaRPr lang="en-US" sz="2400" dirty="0" smtClean="0"/>
          </a:p>
          <a:p>
            <a:r>
              <a:rPr lang="en-US" sz="2400" dirty="0" smtClean="0"/>
              <a:t>People </a:t>
            </a:r>
            <a:r>
              <a:rPr lang="en-US" sz="2400" dirty="0"/>
              <a:t>with alcohol </a:t>
            </a:r>
            <a:r>
              <a:rPr lang="en-US" sz="2400" dirty="0" smtClean="0"/>
              <a:t>or drug-related </a:t>
            </a:r>
            <a:r>
              <a:rPr lang="en-US" sz="2400" dirty="0"/>
              <a:t>legal offenses (e.g., driving under the influence</a:t>
            </a:r>
            <a:r>
              <a:rPr lang="en-US" sz="2400" dirty="0" smtClean="0"/>
              <a:t>)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099008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8836</TotalTime>
  <Words>3080</Words>
  <Application>Microsoft Office PowerPoint</Application>
  <PresentationFormat>Widescreen</PresentationFormat>
  <Paragraphs>454</Paragraphs>
  <Slides>57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57</vt:i4>
      </vt:variant>
    </vt:vector>
  </HeadingPairs>
  <TitlesOfParts>
    <vt:vector size="61" baseType="lpstr">
      <vt:lpstr>Arial</vt:lpstr>
      <vt:lpstr>Trebuchet MS</vt:lpstr>
      <vt:lpstr>Wingdings 3</vt:lpstr>
      <vt:lpstr>Facet</vt:lpstr>
      <vt:lpstr>Screening and Brief  Intervention Using the ASSIST</vt:lpstr>
      <vt:lpstr>Training goals</vt:lpstr>
      <vt:lpstr>Training objectives</vt:lpstr>
      <vt:lpstr>Rationale for screening and brief intervention</vt:lpstr>
      <vt:lpstr>Problems related to substance use</vt:lpstr>
      <vt:lpstr>Effects of regular use include:  </vt:lpstr>
      <vt:lpstr>What is screening</vt:lpstr>
      <vt:lpstr>Benefits of screening</vt:lpstr>
      <vt:lpstr>Candidates for routine screening</vt:lpstr>
      <vt:lpstr>Types of screening tools</vt:lpstr>
      <vt:lpstr>Benefits of self-report tools</vt:lpstr>
      <vt:lpstr>Characteristics of a good screening tool</vt:lpstr>
      <vt:lpstr>Alcohol, Smoking, and Substance, Involvement Screening Test (ASSIST)</vt:lpstr>
      <vt:lpstr>Group discussion</vt:lpstr>
      <vt:lpstr>ASSIST</vt:lpstr>
      <vt:lpstr>Development of ASSIST</vt:lpstr>
      <vt:lpstr>ASSIST</vt:lpstr>
      <vt:lpstr>Information in ASSIST</vt:lpstr>
      <vt:lpstr>Using the ASSIST</vt:lpstr>
      <vt:lpstr>ASSIST</vt:lpstr>
      <vt:lpstr>Question 1: Lifetime use</vt:lpstr>
      <vt:lpstr>Question 2: Recent use</vt:lpstr>
      <vt:lpstr>Question 3: Strong urge to use</vt:lpstr>
      <vt:lpstr>Question 4: Health, social, legal, or financial problems</vt:lpstr>
      <vt:lpstr>Question 5: Failure to fulfill major role responsibilities</vt:lpstr>
      <vt:lpstr>Question 6: External concerns</vt:lpstr>
      <vt:lpstr>Question 7: Failed attempts to control substance use</vt:lpstr>
      <vt:lpstr>Question 8: Injecting drug use</vt:lpstr>
      <vt:lpstr>Pattern of injecting</vt:lpstr>
      <vt:lpstr>Scoring the ASSIST</vt:lpstr>
      <vt:lpstr>Guidelines for assessing risk level Guidelines for assessing risk level using the ASSIST</vt:lpstr>
      <vt:lpstr>Recording the Substance Specific Involvement Score</vt:lpstr>
      <vt:lpstr>Patient Feedback Form</vt:lpstr>
      <vt:lpstr>Activity: ASSIST demonstration</vt:lpstr>
      <vt:lpstr>Common mistakes</vt:lpstr>
      <vt:lpstr>Activity: Role-play with ASSIST (30 MINS)</vt:lpstr>
      <vt:lpstr>ASSIST Brief Intervention Basics</vt:lpstr>
      <vt:lpstr>What are the ingredients of a successful brief interventions?</vt:lpstr>
      <vt:lpstr>Stages of Change</vt:lpstr>
      <vt:lpstr>Activity: Reflection (5 mins)</vt:lpstr>
      <vt:lpstr>Stages of change</vt:lpstr>
      <vt:lpstr>Helping people change</vt:lpstr>
      <vt:lpstr>Learning to Conduct the ASSIST Brief Intervention</vt:lpstr>
      <vt:lpstr>To conduct ASSIST BI</vt:lpstr>
      <vt:lpstr>Provide Feedback</vt:lpstr>
      <vt:lpstr>Offer Advice</vt:lpstr>
      <vt:lpstr>Place responsibility for change on the client</vt:lpstr>
      <vt:lpstr>Elicit client concern</vt:lpstr>
      <vt:lpstr>Encourage the patient to weigh the benefits and costs of at and costs of at-risk use</vt:lpstr>
      <vt:lpstr>summarise</vt:lpstr>
      <vt:lpstr>Offer self Offer self-help information and assistance in cutting back</vt:lpstr>
      <vt:lpstr>Making Referrals</vt:lpstr>
      <vt:lpstr>Encourage follow-up visits</vt:lpstr>
      <vt:lpstr>Activity: Demonstration (20 mins)</vt:lpstr>
      <vt:lpstr>Role play using the ASSIST (20 mins)</vt:lpstr>
      <vt:lpstr>References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Screening and Brief  Intervention Using the ASSIST</dc:title>
  <dc:creator>Mrs Ariyo</dc:creator>
  <cp:lastModifiedBy>Mrs Ariyo</cp:lastModifiedBy>
  <cp:revision>81</cp:revision>
  <dcterms:created xsi:type="dcterms:W3CDTF">2023-06-01T10:23:12Z</dcterms:created>
  <dcterms:modified xsi:type="dcterms:W3CDTF">2023-06-08T14:45:54Z</dcterms:modified>
</cp:coreProperties>
</file>